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xlsm" ContentType="application/vnd.ms-excel.sheet.macroEnabled.12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tags/tag1.xml" ContentType="application/vnd.openxmlformats-officedocument.presentationml.tags+xml"/>
  <Override PartName="/ppt/notesSlides/notesSlide5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6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7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9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10.xml" ContentType="application/vnd.openxmlformats-officedocument.presentationml.notesSlide+xml"/>
  <Override PartName="/ppt/tags/tag13.xml" ContentType="application/vnd.openxmlformats-officedocument.presentationml.tags+xml"/>
  <Override PartName="/ppt/notesSlides/notesSlide11.xml" ContentType="application/vnd.openxmlformats-officedocument.presentationml.notesSlide+xml"/>
  <Override PartName="/ppt/tags/tag14.xml" ContentType="application/vnd.openxmlformats-officedocument.presentationml.tags+xml"/>
  <Override PartName="/ppt/notesSlides/notesSlide12.xml" ContentType="application/vnd.openxmlformats-officedocument.presentationml.notesSlide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tags/tag18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684" r:id="rId4"/>
  </p:sldMasterIdLst>
  <p:notesMasterIdLst>
    <p:notesMasterId r:id="rId63"/>
  </p:notesMasterIdLst>
  <p:sldIdLst>
    <p:sldId id="256" r:id="rId5"/>
    <p:sldId id="298" r:id="rId6"/>
    <p:sldId id="299" r:id="rId7"/>
    <p:sldId id="300" r:id="rId8"/>
    <p:sldId id="314" r:id="rId9"/>
    <p:sldId id="301" r:id="rId10"/>
    <p:sldId id="302" r:id="rId11"/>
    <p:sldId id="303" r:id="rId12"/>
    <p:sldId id="304" r:id="rId13"/>
    <p:sldId id="305" r:id="rId14"/>
    <p:sldId id="306" r:id="rId15"/>
    <p:sldId id="307" r:id="rId16"/>
    <p:sldId id="308" r:id="rId17"/>
    <p:sldId id="309" r:id="rId18"/>
    <p:sldId id="310" r:id="rId19"/>
    <p:sldId id="311" r:id="rId20"/>
    <p:sldId id="312" r:id="rId21"/>
    <p:sldId id="313" r:id="rId22"/>
    <p:sldId id="315" r:id="rId23"/>
    <p:sldId id="274" r:id="rId24"/>
    <p:sldId id="275" r:id="rId25"/>
    <p:sldId id="276" r:id="rId26"/>
    <p:sldId id="277" r:id="rId27"/>
    <p:sldId id="261" r:id="rId28"/>
    <p:sldId id="316" r:id="rId29"/>
    <p:sldId id="317" r:id="rId30"/>
    <p:sldId id="262" r:id="rId31"/>
    <p:sldId id="263" r:id="rId32"/>
    <p:sldId id="264" r:id="rId33"/>
    <p:sldId id="265" r:id="rId34"/>
    <p:sldId id="266" r:id="rId35"/>
    <p:sldId id="267" r:id="rId36"/>
    <p:sldId id="270" r:id="rId37"/>
    <p:sldId id="271" r:id="rId38"/>
    <p:sldId id="318" r:id="rId39"/>
    <p:sldId id="278" r:id="rId40"/>
    <p:sldId id="279" r:id="rId41"/>
    <p:sldId id="280" r:id="rId42"/>
    <p:sldId id="281" r:id="rId43"/>
    <p:sldId id="282" r:id="rId44"/>
    <p:sldId id="284" r:id="rId45"/>
    <p:sldId id="285" r:id="rId46"/>
    <p:sldId id="286" r:id="rId47"/>
    <p:sldId id="288" r:id="rId48"/>
    <p:sldId id="289" r:id="rId49"/>
    <p:sldId id="290" r:id="rId50"/>
    <p:sldId id="291" r:id="rId51"/>
    <p:sldId id="295" r:id="rId52"/>
    <p:sldId id="292" r:id="rId53"/>
    <p:sldId id="296" r:id="rId54"/>
    <p:sldId id="297" r:id="rId55"/>
    <p:sldId id="260" r:id="rId56"/>
    <p:sldId id="258" r:id="rId57"/>
    <p:sldId id="293" r:id="rId58"/>
    <p:sldId id="259" r:id="rId59"/>
    <p:sldId id="268" r:id="rId60"/>
    <p:sldId id="273" r:id="rId61"/>
    <p:sldId id="269" r:id="rId6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88"/>
    <p:restoredTop sz="90947" autoAdjust="0"/>
  </p:normalViewPr>
  <p:slideViewPr>
    <p:cSldViewPr snapToGrid="0">
      <p:cViewPr varScale="1">
        <p:scale>
          <a:sx n="117" d="100"/>
          <a:sy n="117" d="100"/>
        </p:scale>
        <p:origin x="200" y="8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notesMaster" Target="notesMasters/notesMaster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slide" Target="slides/slide57.xml"/><Relationship Id="rId62" Type="http://schemas.openxmlformats.org/officeDocument/2006/relationships/slide" Target="slides/slide58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4.jpeg"/><Relationship Id="rId2" Type="http://schemas.openxmlformats.org/officeDocument/2006/relationships/package" Target="../embeddings/Microsoft_Excel_Macro-Enabled_Worksheet1.xlsm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400619885749575"/>
          <c:y val="0.0547711315091138"/>
          <c:w val="0.573889918171993"/>
          <c:h val="0.88777030495497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 </c:v>
                </c:pt>
              </c:strCache>
            </c:strRef>
          </c:tx>
          <c:spPr>
            <a:blipFill dpi="0" rotWithShape="0">
              <a:blip xmlns:r="http://schemas.openxmlformats.org/officeDocument/2006/relationships" r:embed="rId1">
                <a:alphaModFix amt="95000"/>
              </a:blip>
              <a:srcRect/>
              <a:stretch>
                <a:fillRect/>
              </a:stretch>
            </a:blipFill>
            <a:ln w="18073">
              <a:noFill/>
            </a:ln>
          </c:spPr>
          <c:invertIfNegative val="0"/>
          <c:pictureOptions>
            <c:pictureFormat val="stretch"/>
          </c:pictureOptions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bg2">
                        <a:lumMod val="90000"/>
                      </a:schemeClr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C-Store, Compression</c:v>
                </c:pt>
                <c:pt idx="1">
                  <c:v>C-Store, No Compression</c:v>
                </c:pt>
                <c:pt idx="2">
                  <c:v>C-Store, Early Materialize</c:v>
                </c:pt>
                <c:pt idx="3">
                  <c:v>Rows</c:v>
                </c:pt>
                <c:pt idx="4">
                  <c:v>Rows, Vert. Part.</c:v>
                </c:pt>
                <c:pt idx="5">
                  <c:v>Rows, All Indexes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4.400000095367431</c:v>
                </c:pt>
                <c:pt idx="1">
                  <c:v>14.89999961853027</c:v>
                </c:pt>
                <c:pt idx="2">
                  <c:v>40.70000076293945</c:v>
                </c:pt>
                <c:pt idx="3">
                  <c:v>25.70000076293945</c:v>
                </c:pt>
                <c:pt idx="4">
                  <c:v>79.9000015258789</c:v>
                </c:pt>
                <c:pt idx="5">
                  <c:v>221.1999969482422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5"/>
        <c:overlap val="-25"/>
        <c:axId val="2125363696"/>
        <c:axId val="2125365744"/>
      </c:barChart>
      <c:catAx>
        <c:axId val="2125363696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 w="9036">
            <a:solidFill>
              <a:srgbClr val="FFFFFF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FFFFFF"/>
                </a:solidFill>
                <a:latin typeface="+mn-lt"/>
                <a:ea typeface="Chalkboard"/>
                <a:cs typeface="Chalkboard"/>
              </a:defRPr>
            </a:pPr>
            <a:endParaRPr lang="en-US"/>
          </a:p>
        </c:txPr>
        <c:crossAx val="212536574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2125365744"/>
        <c:scaling>
          <c:orientation val="minMax"/>
        </c:scaling>
        <c:delete val="1"/>
        <c:axPos val="t"/>
        <c:numFmt formatCode="#,##0" sourceLinked="0"/>
        <c:majorTickMark val="none"/>
        <c:minorTickMark val="none"/>
        <c:tickLblPos val="high"/>
        <c:crossAx val="2125363696"/>
        <c:crosses val="autoZero"/>
        <c:crossBetween val="between"/>
        <c:majorUnit val="62.5"/>
      </c:valAx>
      <c:spPr>
        <a:noFill/>
        <a:ln w="18073">
          <a:noFill/>
        </a:ln>
      </c:spPr>
    </c:plotArea>
    <c:plotVisOnly val="1"/>
    <c:dispBlanksAs val="gap"/>
    <c:showDLblsOverMax val="0"/>
  </c:chart>
  <c:spPr>
    <a:solidFill>
      <a:srgbClr val="404040"/>
    </a:solidFill>
    <a:ln>
      <a:noFill/>
    </a:ln>
  </c:spPr>
  <c:txPr>
    <a:bodyPr/>
    <a:lstStyle/>
    <a:p>
      <a:pPr>
        <a:defRPr sz="1138" b="0" i="0" u="none" strike="noStrike" baseline="0">
          <a:solidFill>
            <a:srgbClr val="000000"/>
          </a:solidFill>
          <a:latin typeface="Chalkboard"/>
          <a:ea typeface="Chalkboard"/>
          <a:cs typeface="Chalkboard"/>
        </a:defRPr>
      </a:pPr>
      <a:endParaRPr lang="en-US"/>
    </a:p>
  </c:txPr>
  <c:externalData r:id="rId2">
    <c:autoUpdate val="0"/>
  </c:externalData>
</c:chartSpace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23.png>
</file>

<file path=ppt/media/image2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552DD8-11CA-EF43-8DC7-8B7CE7DEC1BB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6DF454-133C-7643-B422-AC6F908883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8384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7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6DF454-133C-7643-B422-AC6F9088834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640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 redesigning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31505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We need a new slide that discusses high availability.  (Possibly add in a diagram in Vertica tech whitepaper that has a good picture of HA).</a:t>
            </a:r>
          </a:p>
          <a:p>
            <a:pPr marL="39688">
              <a:spcBef>
                <a:spcPts val="413"/>
              </a:spcBef>
            </a:pPr>
            <a:endParaRPr lang="en-US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Physical schema design duplicates columns on various machines so if one machine goes down you still have a copy.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With traditional systems, you usually have to have two identical systems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No benefit to having two systems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Only use second system on the slim chance that the first goes down.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Wouldn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it be better if both systems had the same data, but both were optimized for different query workloads?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Vertica makes use of both systems through node clustering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rope it all into one system, 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provide High Availability and the k-safety you need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k is a measure of the meantime to failure, meantime to recovery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can do this without dulling computing, because the columns are compressed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can duplicate columns while still saving space and maintaining k-safe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Redundancy – will get restored by querying the nodes that were running for what happened.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endParaRPr lang="en-US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Replication – a DB feature used to replicate a transaction in another DB in order to keep the data in 2 places (use ETL, golden gate etc)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Mirroring (disk)  - for redundancy (HW solution).  We don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need that extra cost (all machines do stufff)</a:t>
            </a:r>
          </a:p>
        </p:txBody>
      </p:sp>
    </p:spTree>
    <p:extLst>
      <p:ext uri="{BB962C8B-B14F-4D97-AF65-F5344CB8AC3E}">
        <p14:creationId xmlns:p14="http://schemas.microsoft.com/office/powerpoint/2010/main" val="1571339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Writes performance</a:t>
            </a:r>
            <a:r>
              <a:rPr lang="en-US" baseline="0" dirty="0" smtClean="0"/>
              <a:t> was a surprise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158004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accent5"/>
                </a:solidFill>
                <a:latin typeface="Arial"/>
                <a:ea typeface="ＭＳ Ｐゴシック" charset="0"/>
                <a:cs typeface="Chalkboard Bold" charset="0"/>
                <a:sym typeface="Chalkboard Bold" charset="0"/>
              </a:rPr>
              <a:t>Row store partitions on date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15472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6DF454-133C-7643-B422-AC6F90888344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380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6DF454-133C-7643-B422-AC6F90888344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6742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6DF454-133C-7643-B422-AC6F90888344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4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fld id="{49B7ED4A-EE92-C543-BA1A-3F4E1BA79163}" type="slidenum">
              <a:rPr lang="en-US" sz="2800" smtClean="0">
                <a:solidFill>
                  <a:prstClr val="black"/>
                </a:solidFill>
                <a:ea typeface="ヒラギノ明朝 ProN W3" charset="0"/>
                <a:cs typeface="ヒラギノ明朝 ProN W3" charset="0"/>
                <a:sym typeface="Chalkboard" charset="0"/>
              </a:rPr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t>37</a:t>
            </a:fld>
            <a:endParaRPr lang="en-US" sz="2800">
              <a:solidFill>
                <a:prstClr val="black"/>
              </a:solidFill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50293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XXX note that won’t work well if reading a single</a:t>
            </a:r>
            <a:r>
              <a:rPr lang="en-US" baseline="0" dirty="0" smtClean="0"/>
              <a:t> record, or updating – explain why -- retitle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48132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Disco picture/hippie joke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9084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Reread</a:t>
            </a:r>
            <a:r>
              <a:rPr lang="en-US" baseline="0" dirty="0" smtClean="0"/>
              <a:t> IQ papers on bitmap indexes and index </a:t>
            </a:r>
            <a:r>
              <a:rPr lang="en-US" baseline="0" dirty="0" err="1" smtClean="0"/>
              <a:t>ANDing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565884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="" xmlns:a14="http://schemas.microsoft.com/office/drawing/2010/main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As mentioned in the previous slide, another way you can minimize disk I/O is through aggressive compression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Vertica makes use of the following compression techniques</a:t>
            </a:r>
          </a:p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	RLE, LZ, Block Delta Values, Common Delta Value, Block Dictionary, and ? (chuck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By doing aggressive compression, Vertica: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Increases performance, by reducing disk I/O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Reduces storage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You can store more in less space, less physical data on disk means less reads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Offloads the work from disk to CPU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The advantage of offloading to CPU is it is better at multiprocessing; it is easy to have several users on the same CPU. With disk, it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 much harder, the head on a disk can only read one section at a time. CPU allows for more concurrency.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CPU scales out much easier.  You get a better bang for the buck.  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Not all encodings are necessarily CPU intensive; both RLE and Block Dictionary often require less CPU because Vertica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 operators are built to process data natively in those formats; they don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have to be decoded before being computed or retrieved.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Data only uncompresses when results are sent (vs. other DBs have to uncompress at query time which slows it down)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Database Designer makes choosing the right compression types easy since it recommends the best projections to use based on your sample queries (more on that in number 5).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Typically in a row store with indexing, padding, MVs etc they end up storing 5x more than the actual data</a:t>
            </a:r>
          </a:p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	</a:t>
            </a:r>
          </a:p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Possible questions: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How does this compare to row stores?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Row stores only really use LV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How does this differ from Sybase IQ?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Sybase IQ only uses bitmap compressions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endParaRPr lang="en-US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ＭＳ Ｐゴシック" charset="0"/>
                <a:ea typeface="ヒラギノ角ゴ ProN W3" charset="0"/>
                <a:cs typeface="ヒラギノ角ゴ ProN W3" charset="0"/>
                <a:sym typeface="ＭＳ Ｐゴシック" charset="0"/>
              </a:rPr>
              <a:t/>
            </a:r>
            <a:br>
              <a:rPr lang="en-US">
                <a:solidFill>
                  <a:srgbClr val="000000"/>
                </a:solidFill>
                <a:latin typeface="ＭＳ Ｐゴシック" charset="0"/>
                <a:ea typeface="ヒラギノ角ゴ ProN W3" charset="0"/>
                <a:cs typeface="ヒラギノ角ゴ ProN W3" charset="0"/>
                <a:sym typeface="ＭＳ Ｐゴシック" charset="0"/>
              </a:rPr>
            </a:b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Definitions of Compression types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RLE – instead of storing every instance of a value (state) instead we store one instance and the number of times it is repeated (basically eliminates columns)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LZ – Zipping.  Used for data that isn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well organized (comments fields etc)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Delta Value – when you have unique numberic data that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 related (phone number) – instead of storing all 10 digits, you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ll store the lowest level and then the difference between the next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Block Dictionary - </a:t>
            </a:r>
          </a:p>
        </p:txBody>
      </p:sp>
    </p:spTree>
    <p:extLst>
      <p:ext uri="{BB962C8B-B14F-4D97-AF65-F5344CB8AC3E}">
        <p14:creationId xmlns:p14="http://schemas.microsoft.com/office/powerpoint/2010/main" val="11962984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46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36199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3491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55607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60892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37775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1015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3224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65834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9854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31912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8051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0115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75191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0344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67660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741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0785407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77295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43248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416013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616410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970176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1761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058551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14282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43964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81823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7526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4518410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14453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66724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2872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654882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7761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82103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9503039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000565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38404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1320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8207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193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1155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441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667733-C50C-6E49-BF50-126BBF6C59A6}" type="datetimeFigureOut">
              <a:rPr lang="en-US" smtClean="0"/>
              <a:t>9/27/17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44980-8AB1-2940-AEE2-7C9D2CDD2EB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1730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46B8A7-3BD3-E842-8639-C9230CDF68F9}" type="datetimeFigureOut">
              <a:rPr lang="en-US" smtClean="0">
                <a:solidFill>
                  <a:prstClr val="black">
                    <a:tint val="75000"/>
                  </a:prstClr>
                </a:solidFill>
                <a:sym typeface="Chalkboard" charset="0"/>
              </a:rPr>
              <a:pPr/>
              <a:t>9/27/17</a:t>
            </a:fld>
            <a:endParaRPr lang="en-US">
              <a:solidFill>
                <a:prstClr val="black">
                  <a:tint val="75000"/>
                </a:prstClr>
              </a:solidFill>
              <a:sym typeface="Chalkboard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736985-9B9E-AB4C-8A35-B11C1303A0AF}" type="slidenum">
              <a:rPr lang="en-US" smtClean="0">
                <a:solidFill>
                  <a:prstClr val="black">
                    <a:tint val="75000"/>
                  </a:prstClr>
                </a:solidFill>
                <a:sym typeface="Chalkboard" charset="0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56113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000" b="1" kern="1200">
          <a:solidFill>
            <a:schemeClr val="tx1"/>
          </a:solidFill>
          <a:latin typeface="Helvetica"/>
          <a:ea typeface="+mj-ea"/>
          <a:cs typeface="Helvetica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Helvetica"/>
          <a:ea typeface="+mn-ea"/>
          <a:cs typeface="Helvetica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Helvetica"/>
          <a:ea typeface="+mn-ea"/>
          <a:cs typeface="Helvetica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Helvetica"/>
          <a:ea typeface="+mn-ea"/>
          <a:cs typeface="Helvetica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Helvetica"/>
          <a:ea typeface="+mn-ea"/>
          <a:cs typeface="Helvetica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643261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51022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goo.gl/TfSCjb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Relationship Id="rId3" Type="http://schemas.openxmlformats.org/officeDocument/2006/relationships/image" Target="../media/image4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1.jpeg"/><Relationship Id="rId5" Type="http://schemas.openxmlformats.org/officeDocument/2006/relationships/image" Target="../media/image6.emf"/><Relationship Id="rId6" Type="http://schemas.openxmlformats.org/officeDocument/2006/relationships/image" Target="../media/image7.emf"/><Relationship Id="rId7" Type="http://schemas.openxmlformats.org/officeDocument/2006/relationships/image" Target="../media/image8.emf"/><Relationship Id="rId8" Type="http://schemas.openxmlformats.org/officeDocument/2006/relationships/image" Target="../media/image9.emf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10.pn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3.xml"/><Relationship Id="rId2" Type="http://schemas.openxmlformats.org/officeDocument/2006/relationships/slideLayout" Target="../slideLayouts/slideLayout24.xml"/><Relationship Id="rId3" Type="http://schemas.openxmlformats.org/officeDocument/2006/relationships/notesSlide" Target="../notesSlides/notesSlide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.jpe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2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1.jpeg"/><Relationship Id="rId1" Type="http://schemas.openxmlformats.org/officeDocument/2006/relationships/tags" Target="../tags/tag5.xml"/><Relationship Id="rId2" Type="http://schemas.openxmlformats.org/officeDocument/2006/relationships/slideLayout" Target="../slideLayouts/slideLayout2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13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24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1.jpeg"/><Relationship Id="rId5" Type="http://schemas.openxmlformats.org/officeDocument/2006/relationships/image" Target="../media/image13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2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24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image" Target="../media/image1.jpeg"/><Relationship Id="rId5" Type="http://schemas.openxmlformats.org/officeDocument/2006/relationships/image" Target="../media/image13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24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13.png"/><Relationship Id="rId1" Type="http://schemas.openxmlformats.org/officeDocument/2006/relationships/tags" Target="../tags/tag10.xml"/><Relationship Id="rId2" Type="http://schemas.openxmlformats.org/officeDocument/2006/relationships/slideLayout" Target="../slideLayouts/slideLayout2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tags" Target="../tags/tag11.xml"/><Relationship Id="rId2" Type="http://schemas.openxmlformats.org/officeDocument/2006/relationships/slideLayout" Target="../slideLayouts/slideLayout2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3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4.xml"/><Relationship Id="rId3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4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4" Type="http://schemas.openxmlformats.org/officeDocument/2006/relationships/image" Target="../media/image20.emf"/><Relationship Id="rId5" Type="http://schemas.openxmlformats.org/officeDocument/2006/relationships/image" Target="../media/image21.emf"/><Relationship Id="rId6" Type="http://schemas.openxmlformats.org/officeDocument/2006/relationships/image" Target="../media/image22.emf"/><Relationship Id="rId1" Type="http://schemas.openxmlformats.org/officeDocument/2006/relationships/tags" Target="../tags/tag15.xml"/><Relationship Id="rId2" Type="http://schemas.openxmlformats.org/officeDocument/2006/relationships/slideLayout" Target="../slideLayouts/slideLayout24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4" Type="http://schemas.openxmlformats.org/officeDocument/2006/relationships/chart" Target="../charts/chart1.xml"/><Relationship Id="rId1" Type="http://schemas.openxmlformats.org/officeDocument/2006/relationships/tags" Target="../tags/tag17.xml"/><Relationship Id="rId2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6.830 Lecture 7	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err="1" smtClean="0"/>
              <a:t>B+Trees</a:t>
            </a:r>
            <a:r>
              <a:rPr lang="en-US" dirty="0" smtClean="0"/>
              <a:t> &amp; Column Stores</a:t>
            </a:r>
          </a:p>
          <a:p>
            <a:r>
              <a:rPr lang="en-US" dirty="0" smtClean="0"/>
              <a:t>9/27/2017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Project meeting signup: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goo.gl/TfSCjb</a:t>
            </a:r>
            <a:r>
              <a:rPr lang="en-US" dirty="0" smtClean="0"/>
              <a:t> </a:t>
            </a:r>
            <a:endParaRPr lang="en-US" dirty="0" smtClean="0"/>
          </a:p>
          <a:p>
            <a:endParaRPr lang="en-US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6762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k=1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1880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0 mod 2 = 0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4385623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120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k=1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1880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2 mod 2 = 0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466218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231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k=1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6999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3 mod 2 = 1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4976099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69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k=1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6999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2 mod 2 = 0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527491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011797" y="2893676"/>
            <a:ext cx="1718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 </a:t>
            </a:r>
            <a:r>
              <a:rPr lang="en-US" b="1" dirty="0" smtClean="0"/>
              <a:t>- FULL!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396475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</a:t>
            </a:r>
            <a:r>
              <a:rPr lang="en-US" sz="2800" strike="sngStrike" dirty="0" smtClean="0"/>
              <a:t>1</a:t>
            </a:r>
            <a:r>
              <a:rPr lang="en-US" sz="2800" dirty="0" smtClean="0"/>
              <a:t> 2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4" name="Down Arrow 3"/>
          <p:cNvSpPr/>
          <p:nvPr/>
        </p:nvSpPr>
        <p:spPr>
          <a:xfrm>
            <a:off x="527491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090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</a:t>
            </a:r>
            <a:r>
              <a:rPr lang="en-US" sz="2800" strike="sngStrike" dirty="0" smtClean="0"/>
              <a:t>1</a:t>
            </a:r>
            <a:r>
              <a:rPr lang="en-US" sz="2800" dirty="0" smtClean="0"/>
              <a:t> 2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4" name="Down Arrow 3"/>
          <p:cNvSpPr/>
          <p:nvPr/>
        </p:nvSpPr>
        <p:spPr>
          <a:xfrm>
            <a:off x="527491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305565" y="4084779"/>
            <a:ext cx="291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Allocate new page!</a:t>
            </a:r>
          </a:p>
        </p:txBody>
      </p:sp>
    </p:spTree>
    <p:extLst>
      <p:ext uri="{BB962C8B-B14F-4D97-AF65-F5344CB8AC3E}">
        <p14:creationId xmlns:p14="http://schemas.microsoft.com/office/powerpoint/2010/main" val="10338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</a:t>
            </a:r>
            <a:r>
              <a:rPr lang="en-US" sz="2800" strike="sngStrike" dirty="0" smtClean="0"/>
              <a:t>1</a:t>
            </a:r>
            <a:r>
              <a:rPr lang="en-US" sz="2800" dirty="0" smtClean="0"/>
              <a:t> 2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4" name="Down Arrow 3"/>
          <p:cNvSpPr/>
          <p:nvPr/>
        </p:nvSpPr>
        <p:spPr>
          <a:xfrm>
            <a:off x="527491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/>
          <p:cNvSpPr txBox="1"/>
          <p:nvPr/>
        </p:nvSpPr>
        <p:spPr>
          <a:xfrm>
            <a:off x="3305565" y="4701019"/>
            <a:ext cx="29133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Only allocate 1 new page!</a:t>
            </a:r>
            <a:endParaRPr lang="en-US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8033157" y="2910548"/>
            <a:ext cx="13416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Rehash</a:t>
            </a:r>
          </a:p>
        </p:txBody>
      </p:sp>
    </p:spTree>
    <p:extLst>
      <p:ext uri="{BB962C8B-B14F-4D97-AF65-F5344CB8AC3E}">
        <p14:creationId xmlns:p14="http://schemas.microsoft.com/office/powerpoint/2010/main" val="1960662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</a:t>
            </a:r>
            <a:r>
              <a:rPr lang="en-US" sz="2800" strike="sngStrike" dirty="0" smtClean="0"/>
              <a:t>1</a:t>
            </a:r>
            <a:r>
              <a:rPr lang="en-US" sz="2800" dirty="0" smtClean="0"/>
              <a:t> 2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6999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 mod 4 = 2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527491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7524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</a:t>
            </a:r>
            <a:r>
              <a:rPr lang="en-US" sz="2800" strike="sngStrike" dirty="0" smtClean="0"/>
              <a:t>1</a:t>
            </a:r>
            <a:r>
              <a:rPr lang="en-US" sz="2800" dirty="0" smtClean="0"/>
              <a:t> 2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3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</a:t>
                      </a:r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14656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6999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2</a:t>
            </a:r>
            <a:r>
              <a:rPr lang="en-US" dirty="0" smtClean="0"/>
              <a:t> mod 4 = 2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527491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5931802" y="4999409"/>
            <a:ext cx="287603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Extra bookkeeping needed to keep track of fact that pages 0/2 have split and page 1 hasn’t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0082663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200"/>
          <a:ext cx="7868939" cy="2306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6607"/>
                <a:gridCol w="1962712"/>
                <a:gridCol w="2171249"/>
                <a:gridCol w="2528371"/>
              </a:tblGrid>
              <a:tr h="477885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Heap</a:t>
                      </a:r>
                      <a:r>
                        <a:rPr lang="en-US" sz="2400" baseline="0" dirty="0" smtClean="0"/>
                        <a:t> File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B+Tree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Hash File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Insert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Delete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Scan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--</a:t>
                      </a:r>
                      <a:r>
                        <a:rPr lang="en-US" sz="2400" baseline="0" dirty="0" smtClean="0"/>
                        <a:t> / O(P)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Lookup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3989409"/>
            <a:ext cx="58675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 : number of tuples</a:t>
            </a:r>
          </a:p>
          <a:p>
            <a:r>
              <a:rPr lang="en-US" sz="2800" dirty="0" smtClean="0"/>
              <a:t>P : number of pages in file</a:t>
            </a:r>
          </a:p>
          <a:p>
            <a:r>
              <a:rPr lang="en-US" sz="2800" dirty="0" smtClean="0"/>
              <a:t>B : branching factor of B-Tree</a:t>
            </a:r>
          </a:p>
          <a:p>
            <a:r>
              <a:rPr lang="en-US" sz="2800" dirty="0" smtClean="0"/>
              <a:t>R : number of pages in range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6885794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</a:t>
            </a:r>
            <a:r>
              <a:rPr lang="en-US" dirty="0" smtClean="0"/>
              <a:t>Break (Last Time)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Assuming disk can do 100 MB/sec I/O, and 10ms / seek</a:t>
            </a:r>
          </a:p>
          <a:p>
            <a:r>
              <a:rPr lang="en-US" dirty="0" smtClean="0"/>
              <a:t>And the following schema:</a:t>
            </a:r>
          </a:p>
          <a:p>
            <a:endParaRPr lang="en-US" dirty="0" smtClean="0"/>
          </a:p>
          <a:p>
            <a:pPr marL="0" indent="0">
              <a:buNone/>
            </a:pPr>
            <a:r>
              <a:rPr lang="en-US" sz="3100" dirty="0" smtClean="0">
                <a:latin typeface="Courier"/>
                <a:cs typeface="Courier"/>
              </a:rPr>
              <a:t>grades (</a:t>
            </a:r>
            <a:r>
              <a:rPr lang="en-US" sz="3100" dirty="0" err="1" smtClean="0">
                <a:latin typeface="Courier"/>
                <a:cs typeface="Courier"/>
              </a:rPr>
              <a:t>cid</a:t>
            </a:r>
            <a:r>
              <a:rPr lang="en-US" sz="3100" dirty="0" smtClean="0">
                <a:latin typeface="Courier"/>
                <a:cs typeface="Courier"/>
              </a:rPr>
              <a:t> </a:t>
            </a:r>
            <a:r>
              <a:rPr lang="en-US" sz="3100" dirty="0" err="1" smtClean="0">
                <a:latin typeface="Courier"/>
                <a:cs typeface="Courier"/>
              </a:rPr>
              <a:t>int</a:t>
            </a:r>
            <a:r>
              <a:rPr lang="en-US" sz="3100" dirty="0" smtClean="0">
                <a:latin typeface="Courier"/>
                <a:cs typeface="Courier"/>
              </a:rPr>
              <a:t>, </a:t>
            </a:r>
            <a:r>
              <a:rPr lang="en-US" sz="3100" dirty="0" err="1">
                <a:latin typeface="Courier"/>
                <a:cs typeface="Courier"/>
              </a:rPr>
              <a:t>g</a:t>
            </a:r>
            <a:r>
              <a:rPr lang="en-US" sz="3100" dirty="0" err="1" smtClean="0">
                <a:latin typeface="Courier"/>
                <a:cs typeface="Courier"/>
              </a:rPr>
              <a:t>_sid</a:t>
            </a:r>
            <a:r>
              <a:rPr lang="en-US" sz="3100" dirty="0" smtClean="0">
                <a:latin typeface="Courier"/>
                <a:cs typeface="Courier"/>
              </a:rPr>
              <a:t> </a:t>
            </a:r>
            <a:r>
              <a:rPr lang="en-US" sz="3100" dirty="0" err="1" smtClean="0">
                <a:latin typeface="Courier"/>
                <a:cs typeface="Courier"/>
              </a:rPr>
              <a:t>int</a:t>
            </a:r>
            <a:r>
              <a:rPr lang="en-US" sz="3100" dirty="0" smtClean="0">
                <a:latin typeface="Courier"/>
                <a:cs typeface="Courier"/>
              </a:rPr>
              <a:t>, grade char(2))</a:t>
            </a:r>
          </a:p>
          <a:p>
            <a:pPr marL="0" indent="0">
              <a:buNone/>
            </a:pPr>
            <a:r>
              <a:rPr lang="en-US" sz="3100" dirty="0">
                <a:latin typeface="Courier"/>
                <a:cs typeface="Courier"/>
              </a:rPr>
              <a:t>s</a:t>
            </a:r>
            <a:r>
              <a:rPr lang="en-US" sz="3100" dirty="0" smtClean="0">
                <a:latin typeface="Courier"/>
                <a:cs typeface="Courier"/>
              </a:rPr>
              <a:t>tudents (</a:t>
            </a:r>
            <a:r>
              <a:rPr lang="en-US" sz="3100" dirty="0" err="1" smtClean="0">
                <a:latin typeface="Courier"/>
                <a:cs typeface="Courier"/>
              </a:rPr>
              <a:t>s_int</a:t>
            </a:r>
            <a:r>
              <a:rPr lang="en-US" sz="3100" dirty="0" smtClean="0">
                <a:latin typeface="Courier"/>
                <a:cs typeface="Courier"/>
              </a:rPr>
              <a:t>, name char(100))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Estimate time to sequentially scan grades, assuming it contains 1M records (Consider:  field sizes, headers)</a:t>
            </a:r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Font typeface="+mj-lt"/>
              <a:buAutoNum type="arabicPeriod" startAt="2"/>
            </a:pPr>
            <a:r>
              <a:rPr lang="en-US" dirty="0" smtClean="0"/>
              <a:t>Estimate time to join these two tables, using nested loops, assuming students fits in memory but grades does not, and students contains 10K records.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938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B+Trees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946688"/>
              </p:ext>
            </p:extLst>
          </p:nvPr>
        </p:nvGraphicFramePr>
        <p:xfrm>
          <a:off x="2625968" y="1748692"/>
          <a:ext cx="4923694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3867"/>
                <a:gridCol w="762902"/>
                <a:gridCol w="703385"/>
                <a:gridCol w="858545"/>
                <a:gridCol w="548225"/>
                <a:gridCol w="79717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val11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val12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val13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9314"/>
              </p:ext>
            </p:extLst>
          </p:nvPr>
        </p:nvGraphicFramePr>
        <p:xfrm>
          <a:off x="457198" y="3049953"/>
          <a:ext cx="4923694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3867"/>
                <a:gridCol w="762902"/>
                <a:gridCol w="703385"/>
                <a:gridCol w="858545"/>
                <a:gridCol w="548225"/>
                <a:gridCol w="79717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val21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val22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val23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87402"/>
              </p:ext>
            </p:extLst>
          </p:nvPr>
        </p:nvGraphicFramePr>
        <p:xfrm>
          <a:off x="1946028" y="4304322"/>
          <a:ext cx="4923694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3867"/>
                <a:gridCol w="762902"/>
                <a:gridCol w="703385"/>
                <a:gridCol w="858545"/>
                <a:gridCol w="548225"/>
                <a:gridCol w="79717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valn1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valn2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valn3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898559"/>
              </p:ext>
            </p:extLst>
          </p:nvPr>
        </p:nvGraphicFramePr>
        <p:xfrm>
          <a:off x="363412" y="5605584"/>
          <a:ext cx="385689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6504"/>
                <a:gridCol w="991152"/>
                <a:gridCol w="1513424"/>
                <a:gridCol w="5158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RIDn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ptr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971826"/>
              </p:ext>
            </p:extLst>
          </p:nvPr>
        </p:nvGraphicFramePr>
        <p:xfrm>
          <a:off x="4900243" y="5617307"/>
          <a:ext cx="385689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37849"/>
                <a:gridCol w="889807"/>
                <a:gridCol w="1513424"/>
                <a:gridCol w="5158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RIDn+3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ptr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2157046" y="2110154"/>
            <a:ext cx="773723" cy="937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419601" y="2074985"/>
            <a:ext cx="1371599" cy="855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861540" y="2110154"/>
            <a:ext cx="1371599" cy="855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0" y="3434862"/>
            <a:ext cx="773723" cy="937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039816" y="3423139"/>
            <a:ext cx="1371599" cy="855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10709" y="3376247"/>
            <a:ext cx="3915506" cy="773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227386" y="4689231"/>
            <a:ext cx="211014" cy="844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1" idx="0"/>
          </p:cNvCxnSpPr>
          <p:nvPr/>
        </p:nvCxnSpPr>
        <p:spPr>
          <a:xfrm>
            <a:off x="3622432" y="4677508"/>
            <a:ext cx="3206258" cy="9397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005755" y="4677509"/>
            <a:ext cx="4302368" cy="855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0" idx="3"/>
            <a:endCxn id="11" idx="1"/>
          </p:cNvCxnSpPr>
          <p:nvPr/>
        </p:nvCxnSpPr>
        <p:spPr>
          <a:xfrm>
            <a:off x="4220307" y="5791004"/>
            <a:ext cx="679936" cy="117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94337" y="2321169"/>
            <a:ext cx="14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&lt;val11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942491" y="3692769"/>
            <a:ext cx="2192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&gt;val21, &lt;val22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61844" y="4923692"/>
            <a:ext cx="2192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&lt;valn1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672862" y="6119446"/>
            <a:ext cx="5556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Leaf nodes; </a:t>
            </a:r>
            <a:r>
              <a:rPr lang="en-US" dirty="0" smtClean="0"/>
              <a:t>RIDs</a:t>
            </a:r>
            <a:r>
              <a:rPr lang="en-US" b="1" dirty="0" smtClean="0"/>
              <a:t> </a:t>
            </a:r>
            <a:r>
              <a:rPr lang="en-US" dirty="0" smtClean="0"/>
              <a:t>in sorted order, w/ link pointers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629506" y="1301261"/>
            <a:ext cx="14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Root node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392613" y="3071445"/>
            <a:ext cx="14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Inner nodes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116491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7" grpId="0"/>
      <p:bldP spid="3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8769" y="274638"/>
            <a:ext cx="8229600" cy="1143000"/>
          </a:xfrm>
        </p:spPr>
        <p:txBody>
          <a:bodyPr/>
          <a:lstStyle/>
          <a:p>
            <a:r>
              <a:rPr lang="en-US" dirty="0" err="1" smtClean="0"/>
              <a:t>B+Trees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8946688"/>
              </p:ext>
            </p:extLst>
          </p:nvPr>
        </p:nvGraphicFramePr>
        <p:xfrm>
          <a:off x="2625968" y="1748692"/>
          <a:ext cx="4923694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3867"/>
                <a:gridCol w="762902"/>
                <a:gridCol w="703385"/>
                <a:gridCol w="858545"/>
                <a:gridCol w="548225"/>
                <a:gridCol w="79717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val11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val12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val13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579314"/>
              </p:ext>
            </p:extLst>
          </p:nvPr>
        </p:nvGraphicFramePr>
        <p:xfrm>
          <a:off x="457198" y="3049953"/>
          <a:ext cx="4923694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3867"/>
                <a:gridCol w="762902"/>
                <a:gridCol w="703385"/>
                <a:gridCol w="858545"/>
                <a:gridCol w="548225"/>
                <a:gridCol w="79717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val21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val22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val23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887402"/>
              </p:ext>
            </p:extLst>
          </p:nvPr>
        </p:nvGraphicFramePr>
        <p:xfrm>
          <a:off x="1946028" y="4304322"/>
          <a:ext cx="4923694" cy="3962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643867"/>
                <a:gridCol w="762902"/>
                <a:gridCol w="703385"/>
                <a:gridCol w="858545"/>
                <a:gridCol w="548225"/>
                <a:gridCol w="797170"/>
                <a:gridCol w="6096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valn1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valn2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err="1" smtClean="0"/>
                        <a:t>ptr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valn3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/>
                        <a:t>…</a:t>
                      </a:r>
                      <a:endParaRPr lang="en-US" sz="2000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898559"/>
              </p:ext>
            </p:extLst>
          </p:nvPr>
        </p:nvGraphicFramePr>
        <p:xfrm>
          <a:off x="363412" y="5605584"/>
          <a:ext cx="385689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6504"/>
                <a:gridCol w="991152"/>
                <a:gridCol w="1513424"/>
                <a:gridCol w="5158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RIDn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ptr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971826"/>
              </p:ext>
            </p:extLst>
          </p:nvPr>
        </p:nvGraphicFramePr>
        <p:xfrm>
          <a:off x="4900243" y="5617307"/>
          <a:ext cx="385689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37849"/>
                <a:gridCol w="889807"/>
                <a:gridCol w="1513424"/>
                <a:gridCol w="5158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RIDn+3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ptr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13" name="Straight Arrow Connector 12"/>
          <p:cNvCxnSpPr/>
          <p:nvPr/>
        </p:nvCxnSpPr>
        <p:spPr>
          <a:xfrm flipH="1">
            <a:off x="2157046" y="2110154"/>
            <a:ext cx="773723" cy="937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419601" y="2074985"/>
            <a:ext cx="1371599" cy="855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5861540" y="2110154"/>
            <a:ext cx="1371599" cy="855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0" y="3434862"/>
            <a:ext cx="773723" cy="93784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039816" y="3423139"/>
            <a:ext cx="1371599" cy="85578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3610709" y="3376247"/>
            <a:ext cx="3915506" cy="7737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2227386" y="4689231"/>
            <a:ext cx="211014" cy="844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1" idx="0"/>
          </p:cNvCxnSpPr>
          <p:nvPr/>
        </p:nvCxnSpPr>
        <p:spPr>
          <a:xfrm>
            <a:off x="3622432" y="4677508"/>
            <a:ext cx="3206258" cy="9397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005755" y="4677509"/>
            <a:ext cx="4302368" cy="855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0" idx="3"/>
            <a:endCxn id="11" idx="1"/>
          </p:cNvCxnSpPr>
          <p:nvPr/>
        </p:nvCxnSpPr>
        <p:spPr>
          <a:xfrm>
            <a:off x="4220307" y="5791004"/>
            <a:ext cx="679936" cy="117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1594337" y="2321169"/>
            <a:ext cx="14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&lt;val11</a:t>
            </a:r>
            <a:endParaRPr 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2942491" y="3692769"/>
            <a:ext cx="2192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&gt;val21, &lt;val22</a:t>
            </a:r>
            <a:endParaRPr lang="en-US" dirty="0"/>
          </a:p>
        </p:txBody>
      </p:sp>
      <p:sp>
        <p:nvSpPr>
          <p:cNvPr id="34" name="TextBox 33"/>
          <p:cNvSpPr txBox="1"/>
          <p:nvPr/>
        </p:nvSpPr>
        <p:spPr>
          <a:xfrm>
            <a:off x="2461844" y="4923692"/>
            <a:ext cx="2192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&lt;valn1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672862" y="6119446"/>
            <a:ext cx="5556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Leaf nodes; </a:t>
            </a:r>
            <a:r>
              <a:rPr lang="en-US" dirty="0" smtClean="0"/>
              <a:t>RIDs</a:t>
            </a:r>
            <a:r>
              <a:rPr lang="en-US" b="1" dirty="0" smtClean="0"/>
              <a:t> </a:t>
            </a:r>
            <a:r>
              <a:rPr lang="en-US" dirty="0" smtClean="0"/>
              <a:t>in sorted order, w/ link pointers</a:t>
            </a:r>
            <a:endParaRPr lang="en-US" dirty="0"/>
          </a:p>
        </p:txBody>
      </p:sp>
      <p:sp>
        <p:nvSpPr>
          <p:cNvPr id="36" name="TextBox 35"/>
          <p:cNvSpPr txBox="1"/>
          <p:nvPr/>
        </p:nvSpPr>
        <p:spPr>
          <a:xfrm>
            <a:off x="1629506" y="1301261"/>
            <a:ext cx="14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Root node</a:t>
            </a:r>
            <a:endParaRPr lang="en-US" b="1" dirty="0"/>
          </a:p>
        </p:txBody>
      </p:sp>
      <p:sp>
        <p:nvSpPr>
          <p:cNvPr id="37" name="TextBox 36"/>
          <p:cNvSpPr txBox="1"/>
          <p:nvPr/>
        </p:nvSpPr>
        <p:spPr>
          <a:xfrm>
            <a:off x="5392613" y="3071445"/>
            <a:ext cx="14536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Inner nodes</a:t>
            </a:r>
            <a:endParaRPr lang="en-US" b="1" dirty="0"/>
          </a:p>
        </p:txBody>
      </p:sp>
      <p:sp>
        <p:nvSpPr>
          <p:cNvPr id="3" name="Triangle 2"/>
          <p:cNvSpPr/>
          <p:nvPr/>
        </p:nvSpPr>
        <p:spPr>
          <a:xfrm>
            <a:off x="820615" y="281354"/>
            <a:ext cx="6658707" cy="4783015"/>
          </a:xfrm>
          <a:prstGeom prst="triangle">
            <a:avLst/>
          </a:prstGeom>
          <a:solidFill>
            <a:srgbClr val="000000">
              <a:alpha val="47843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1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1898559"/>
              </p:ext>
            </p:extLst>
          </p:nvPr>
        </p:nvGraphicFramePr>
        <p:xfrm>
          <a:off x="363412" y="5605584"/>
          <a:ext cx="385689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836504"/>
                <a:gridCol w="991152"/>
                <a:gridCol w="1513424"/>
                <a:gridCol w="5158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RIDn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ptr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9971826"/>
              </p:ext>
            </p:extLst>
          </p:nvPr>
        </p:nvGraphicFramePr>
        <p:xfrm>
          <a:off x="4900243" y="5617307"/>
          <a:ext cx="3856895" cy="37084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937849"/>
                <a:gridCol w="889807"/>
                <a:gridCol w="1513424"/>
                <a:gridCol w="515815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RIDn+3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RIDn+5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err="1" smtClean="0"/>
                        <a:t>ptr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22" name="Straight Arrow Connector 21"/>
          <p:cNvCxnSpPr/>
          <p:nvPr/>
        </p:nvCxnSpPr>
        <p:spPr>
          <a:xfrm>
            <a:off x="2227386" y="4689231"/>
            <a:ext cx="211014" cy="84406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1" idx="0"/>
          </p:cNvCxnSpPr>
          <p:nvPr/>
        </p:nvCxnSpPr>
        <p:spPr>
          <a:xfrm>
            <a:off x="3622432" y="4677508"/>
            <a:ext cx="3206258" cy="93979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5005755" y="4677509"/>
            <a:ext cx="4302368" cy="85578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>
            <a:stCxn id="10" idx="3"/>
            <a:endCxn id="11" idx="1"/>
          </p:cNvCxnSpPr>
          <p:nvPr/>
        </p:nvCxnSpPr>
        <p:spPr>
          <a:xfrm>
            <a:off x="4220307" y="5791004"/>
            <a:ext cx="679936" cy="1172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461844" y="4923692"/>
            <a:ext cx="2192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&lt;valn1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>
            <a:off x="2672862" y="6119446"/>
            <a:ext cx="55567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Leaf nodes; </a:t>
            </a:r>
            <a:r>
              <a:rPr lang="en-US" dirty="0" smtClean="0"/>
              <a:t>RIDs</a:t>
            </a:r>
            <a:r>
              <a:rPr lang="en-US" b="1" dirty="0" smtClean="0"/>
              <a:t> </a:t>
            </a:r>
            <a:r>
              <a:rPr lang="en-US" dirty="0" smtClean="0"/>
              <a:t>in sorted order, w/ link pointers</a:t>
            </a:r>
            <a:endParaRPr lang="en-US" dirty="0"/>
          </a:p>
        </p:txBody>
      </p:sp>
      <p:sp>
        <p:nvSpPr>
          <p:cNvPr id="25" name="Triangle 24"/>
          <p:cNvSpPr/>
          <p:nvPr/>
        </p:nvSpPr>
        <p:spPr>
          <a:xfrm>
            <a:off x="820615" y="281354"/>
            <a:ext cx="6658707" cy="4783015"/>
          </a:xfrm>
          <a:prstGeom prst="triangle">
            <a:avLst/>
          </a:prstGeom>
          <a:solidFill>
            <a:srgbClr val="000000">
              <a:alpha val="47843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2168769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B+Trees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225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Properties of </a:t>
            </a:r>
            <a:r>
              <a:rPr lang="en-US" dirty="0" err="1" smtClean="0"/>
              <a:t>B+Trees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Branching factor = B</a:t>
            </a:r>
          </a:p>
          <a:p>
            <a:r>
              <a:rPr lang="en-US" dirty="0" err="1" smtClean="0"/>
              <a:t>Log</a:t>
            </a:r>
            <a:r>
              <a:rPr lang="en-US" baseline="-25000" dirty="0" err="1" smtClean="0"/>
              <a:t>B</a:t>
            </a:r>
            <a:r>
              <a:rPr lang="en-US" dirty="0" smtClean="0"/>
              <a:t>(tuples) levels</a:t>
            </a:r>
          </a:p>
          <a:p>
            <a:r>
              <a:rPr lang="en-US" dirty="0" smtClean="0"/>
              <a:t>Logarithmic insert/delete/lookup performance</a:t>
            </a:r>
          </a:p>
          <a:p>
            <a:r>
              <a:rPr lang="en-US" dirty="0" smtClean="0"/>
              <a:t>Support for range scans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Link pointers</a:t>
            </a:r>
          </a:p>
          <a:p>
            <a:r>
              <a:rPr lang="en-US" dirty="0" smtClean="0"/>
              <a:t>No data in internal pages</a:t>
            </a:r>
          </a:p>
          <a:p>
            <a:r>
              <a:rPr lang="en-US" dirty="0" smtClean="0"/>
              <a:t>Balanced (see text “rotation”) algorithms to rebalance on insert/delete</a:t>
            </a:r>
          </a:p>
          <a:p>
            <a:r>
              <a:rPr lang="en-US" dirty="0" smtClean="0"/>
              <a:t>Fill factor: All nodes except root kept </a:t>
            </a:r>
            <a:r>
              <a:rPr lang="en-US" dirty="0" smtClean="0"/>
              <a:t>at least 50</a:t>
            </a:r>
            <a:r>
              <a:rPr lang="en-US" dirty="0" smtClean="0"/>
              <a:t>% full (merge when falls below)</a:t>
            </a:r>
          </a:p>
          <a:p>
            <a:r>
              <a:rPr lang="en-US" dirty="0" smtClean="0"/>
              <a:t>Clustered / </a:t>
            </a:r>
            <a:r>
              <a:rPr lang="en-US" dirty="0" err="1" smtClean="0"/>
              <a:t>unclustered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5573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Indexes Recap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69659491"/>
              </p:ext>
            </p:extLst>
          </p:nvPr>
        </p:nvGraphicFramePr>
        <p:xfrm>
          <a:off x="457200" y="1600200"/>
          <a:ext cx="7868939" cy="2306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6607"/>
                <a:gridCol w="1962712"/>
                <a:gridCol w="2171249"/>
                <a:gridCol w="2528371"/>
              </a:tblGrid>
              <a:tr h="477885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Heap</a:t>
                      </a:r>
                      <a:r>
                        <a:rPr lang="en-US" sz="2400" baseline="0" dirty="0" smtClean="0"/>
                        <a:t> File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B+Tree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Hash File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Insert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log</a:t>
                      </a:r>
                      <a:r>
                        <a:rPr lang="en-US" sz="2400" baseline="-25000" dirty="0" err="1" smtClean="0"/>
                        <a:t>B</a:t>
                      </a:r>
                      <a:r>
                        <a:rPr lang="en-US" sz="2400" baseline="0" dirty="0" smtClean="0"/>
                        <a:t> n 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Delete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log</a:t>
                      </a:r>
                      <a:r>
                        <a:rPr lang="en-US" sz="2400" baseline="-25000" dirty="0" err="1" smtClean="0"/>
                        <a:t>B</a:t>
                      </a:r>
                      <a:r>
                        <a:rPr lang="en-US" sz="2400" baseline="0" dirty="0" smtClean="0"/>
                        <a:t> n 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Scan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log</a:t>
                      </a:r>
                      <a:r>
                        <a:rPr lang="en-US" sz="2400" baseline="-25000" dirty="0" err="1" smtClean="0"/>
                        <a:t>B</a:t>
                      </a:r>
                      <a:r>
                        <a:rPr lang="en-US" sz="2400" baseline="0" dirty="0" smtClean="0"/>
                        <a:t> n + R 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--</a:t>
                      </a:r>
                      <a:r>
                        <a:rPr lang="en-US" sz="2400" baseline="0" dirty="0" smtClean="0"/>
                        <a:t> / O(P)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Lookup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</a:t>
                      </a:r>
                      <a:r>
                        <a:rPr lang="en-US" sz="2400" baseline="0" dirty="0" smtClean="0"/>
                        <a:t> </a:t>
                      </a:r>
                      <a:r>
                        <a:rPr lang="en-US" sz="2400" baseline="0" dirty="0" err="1" smtClean="0"/>
                        <a:t>log</a:t>
                      </a:r>
                      <a:r>
                        <a:rPr lang="en-US" sz="2400" baseline="-25000" dirty="0" err="1" smtClean="0"/>
                        <a:t>B</a:t>
                      </a:r>
                      <a:r>
                        <a:rPr lang="en-US" sz="2400" baseline="0" dirty="0" smtClean="0"/>
                        <a:t> n 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3989409"/>
            <a:ext cx="58675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 : number of tuples</a:t>
            </a:r>
          </a:p>
          <a:p>
            <a:r>
              <a:rPr lang="en-US" sz="2800" dirty="0" smtClean="0"/>
              <a:t>P : number of pages in file</a:t>
            </a:r>
          </a:p>
          <a:p>
            <a:r>
              <a:rPr lang="en-US" sz="2800" dirty="0" smtClean="0"/>
              <a:t>B : branching factor of B-Tree</a:t>
            </a:r>
          </a:p>
          <a:p>
            <a:r>
              <a:rPr lang="en-US" sz="2800" dirty="0" smtClean="0"/>
              <a:t>R : number of pages in range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241567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B+Trees</a:t>
            </a:r>
            <a:r>
              <a:rPr lang="en-US" dirty="0" smtClean="0"/>
              <a:t> </a:t>
            </a:r>
            <a:r>
              <a:rPr lang="en-US" dirty="0" smtClean="0"/>
              <a:t>are Inappropriate For</a:t>
            </a:r>
            <a:r>
              <a:rPr lang="en-US" dirty="0" smtClean="0"/>
              <a:t> Multi-dimensional </a:t>
            </a:r>
            <a:r>
              <a:rPr lang="en-US" dirty="0" smtClean="0"/>
              <a:t>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Consider points of the form (</a:t>
            </a:r>
            <a:r>
              <a:rPr lang="en-US" dirty="0" err="1" smtClean="0"/>
              <a:t>x,y</a:t>
            </a:r>
            <a:r>
              <a:rPr lang="en-US" dirty="0" smtClean="0"/>
              <a:t>) that I want to index</a:t>
            </a:r>
          </a:p>
          <a:p>
            <a:r>
              <a:rPr lang="en-US" dirty="0" smtClean="0"/>
              <a:t>Suppose I store tuples with key (</a:t>
            </a:r>
            <a:r>
              <a:rPr lang="en-US" dirty="0" err="1" smtClean="0"/>
              <a:t>x,y</a:t>
            </a:r>
            <a:r>
              <a:rPr lang="en-US" dirty="0" smtClean="0"/>
              <a:t>) in a </a:t>
            </a:r>
            <a:r>
              <a:rPr lang="en-US" dirty="0" err="1" smtClean="0"/>
              <a:t>B+Tree</a:t>
            </a:r>
            <a:endParaRPr lang="en-US" dirty="0" smtClean="0"/>
          </a:p>
          <a:p>
            <a:r>
              <a:rPr lang="en-US" dirty="0" smtClean="0"/>
              <a:t>Problem: can’t look up y’s in a particular range without also reading x’s</a:t>
            </a:r>
          </a:p>
        </p:txBody>
      </p:sp>
    </p:spTree>
    <p:extLst>
      <p:ext uri="{BB962C8B-B14F-4D97-AF65-F5344CB8AC3E}">
        <p14:creationId xmlns:p14="http://schemas.microsoft.com/office/powerpoint/2010/main" val="10674356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443256" y="33745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Example</a:t>
            </a:r>
            <a:br>
              <a:rPr lang="en-US" dirty="0" smtClean="0"/>
            </a:br>
            <a:r>
              <a:rPr lang="en-US" dirty="0" smtClean="0"/>
              <a:t>of the Problem</a:t>
            </a:r>
            <a:endParaRPr lang="en-US" dirty="0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550333" y="5846385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 smtClean="0"/>
              <a:t>Have to scan every</a:t>
            </a:r>
          </a:p>
          <a:p>
            <a:r>
              <a:rPr lang="en-US" sz="2000" dirty="0" smtClean="0"/>
              <a:t>X value to look for matching Ys </a:t>
            </a:r>
            <a:endParaRPr lang="en-US" sz="20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0566" y="2929165"/>
            <a:ext cx="7683500" cy="9652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8278" y="-592969"/>
            <a:ext cx="459712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89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R-Trees / Spatial Indexes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40516" y="352761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3930" y="442401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66383" y="290882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84282" y="324082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41273" y="428289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3495" y="511516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45396" y="5652391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590819" y="1949808"/>
            <a:ext cx="0" cy="45666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1593357" y="6516463"/>
            <a:ext cx="55052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345992" y="6475840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8209" y="3621484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878273" y="3383872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4018578" y="2739949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207296" y="4980189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4544516" y="4282893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6223645" y="3084718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5580639" y="4128404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4899197" y="5483602"/>
            <a:ext cx="500880" cy="500880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5621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R-Trees / Spatial Indexes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40516" y="352761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3930" y="442401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66383" y="290882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84282" y="324082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41273" y="428289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3495" y="511516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45396" y="5652391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590819" y="1949808"/>
            <a:ext cx="0" cy="45666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1593357" y="6516463"/>
            <a:ext cx="55052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345992" y="6475840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8209" y="3621484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878273" y="3383872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018578" y="2739949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0000"/>
                </a:solidFill>
                <a:prstDash val="dot"/>
              </a:ln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207296" y="4980189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544516" y="4282893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223645" y="3084718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580639" y="4128404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899197" y="5483602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783932" y="2688637"/>
            <a:ext cx="1824729" cy="1327835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074468" y="4066254"/>
            <a:ext cx="2325609" cy="1918228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400077" y="2908820"/>
            <a:ext cx="1593806" cy="1874953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535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R-Trees / Spatial Indexes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40516" y="352761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3930" y="442401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66383" y="290882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84282" y="324082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41273" y="428289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3495" y="511516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45396" y="5652391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590819" y="1949808"/>
            <a:ext cx="0" cy="45666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 flipH="1">
            <a:off x="1593357" y="6516463"/>
            <a:ext cx="5505269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345992" y="6475840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8209" y="3621484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7" name="Rectangle 16"/>
          <p:cNvSpPr/>
          <p:nvPr/>
        </p:nvSpPr>
        <p:spPr>
          <a:xfrm>
            <a:off x="2878273" y="3383872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4018578" y="2739949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000000"/>
                </a:solidFill>
                <a:prstDash val="dot"/>
              </a:ln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3207296" y="4980189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544516" y="4282893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6223645" y="3084718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580639" y="4128404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4899197" y="5483602"/>
            <a:ext cx="500880" cy="500880"/>
          </a:xfrm>
          <a:prstGeom prst="rect">
            <a:avLst/>
          </a:prstGeom>
          <a:noFill/>
          <a:ln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ot"/>
              </a:ln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2783932" y="2688637"/>
            <a:ext cx="1824729" cy="1327835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074468" y="4066254"/>
            <a:ext cx="2325609" cy="1918228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400077" y="2908820"/>
            <a:ext cx="1593806" cy="1874953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783932" y="2565537"/>
            <a:ext cx="2616145" cy="341894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416452" y="2565537"/>
            <a:ext cx="2616145" cy="341894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835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Seq</a:t>
            </a:r>
            <a:r>
              <a:rPr lang="en-US" dirty="0" smtClean="0"/>
              <a:t> Scan Grades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>
                <a:latin typeface="Courier"/>
                <a:cs typeface="Courier"/>
              </a:rPr>
              <a:t>grades </a:t>
            </a:r>
            <a:r>
              <a:rPr lang="en-US" sz="2400" dirty="0">
                <a:latin typeface="Courier"/>
                <a:cs typeface="Courier"/>
              </a:rPr>
              <a:t>(</a:t>
            </a:r>
            <a:r>
              <a:rPr lang="en-US" sz="2400" dirty="0" err="1">
                <a:latin typeface="Courier"/>
                <a:cs typeface="Courier"/>
              </a:rPr>
              <a:t>cid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int</a:t>
            </a:r>
            <a:r>
              <a:rPr lang="en-US" sz="2400" dirty="0">
                <a:latin typeface="Courier"/>
                <a:cs typeface="Courier"/>
              </a:rPr>
              <a:t>, </a:t>
            </a:r>
            <a:r>
              <a:rPr lang="en-US" sz="2400" dirty="0" err="1">
                <a:latin typeface="Courier"/>
                <a:cs typeface="Courier"/>
              </a:rPr>
              <a:t>g_sid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int</a:t>
            </a:r>
            <a:r>
              <a:rPr lang="en-US" sz="2400" dirty="0">
                <a:latin typeface="Courier"/>
                <a:cs typeface="Courier"/>
              </a:rPr>
              <a:t>, grade char(2</a:t>
            </a:r>
            <a:r>
              <a:rPr lang="en-US" sz="2400" dirty="0" smtClean="0">
                <a:latin typeface="Courier"/>
                <a:cs typeface="Courier"/>
              </a:rPr>
              <a:t>))</a:t>
            </a:r>
          </a:p>
          <a:p>
            <a:r>
              <a:rPr lang="en-US" sz="2400" dirty="0" smtClean="0">
                <a:latin typeface="Courier"/>
                <a:cs typeface="Courier"/>
              </a:rPr>
              <a:t>8 bytes (</a:t>
            </a:r>
            <a:r>
              <a:rPr lang="en-US" sz="2400" dirty="0" err="1" smtClean="0">
                <a:latin typeface="Courier"/>
                <a:cs typeface="Courier"/>
              </a:rPr>
              <a:t>cid</a:t>
            </a:r>
            <a:r>
              <a:rPr lang="en-US" sz="2400" dirty="0" smtClean="0">
                <a:latin typeface="Courier"/>
                <a:cs typeface="Courier"/>
              </a:rPr>
              <a:t>) + 8 bytes (</a:t>
            </a:r>
            <a:r>
              <a:rPr lang="en-US" sz="2400" dirty="0" err="1" smtClean="0">
                <a:latin typeface="Courier"/>
                <a:cs typeface="Courier"/>
              </a:rPr>
              <a:t>g_sid</a:t>
            </a:r>
            <a:r>
              <a:rPr lang="en-US" sz="2400" dirty="0" smtClean="0">
                <a:latin typeface="Courier"/>
                <a:cs typeface="Courier"/>
              </a:rPr>
              <a:t>) + 2 bytes (grade) + 4 bytes (header) = 22 bytes</a:t>
            </a:r>
          </a:p>
          <a:p>
            <a:r>
              <a:rPr lang="en-US" sz="2400" dirty="0" smtClean="0">
                <a:latin typeface="+mj-lt"/>
                <a:cs typeface="Courier"/>
              </a:rPr>
              <a:t>22 x 1M = 22 MB / 100 MB/sec = .22 sec + 10ms seek </a:t>
            </a:r>
          </a:p>
          <a:p>
            <a:pPr marL="0" indent="0">
              <a:buNone/>
            </a:pPr>
            <a:r>
              <a:rPr lang="en-US" sz="2400" dirty="0" smtClean="0">
                <a:latin typeface="+mj-lt"/>
                <a:cs typeface="Courier"/>
                <a:sym typeface="Wingdings"/>
              </a:rPr>
              <a:t> .23 sec</a:t>
            </a:r>
            <a:endParaRPr lang="en-US" sz="2400" dirty="0" smtClean="0">
              <a:latin typeface="+mj-lt"/>
              <a:cs typeface="Courier"/>
            </a:endParaRPr>
          </a:p>
          <a:p>
            <a:endParaRPr lang="en-US" sz="2400" dirty="0">
              <a:latin typeface="Courier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419438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 26"/>
          <p:cNvGrpSpPr/>
          <p:nvPr/>
        </p:nvGrpSpPr>
        <p:grpSpPr>
          <a:xfrm>
            <a:off x="2878273" y="3383872"/>
            <a:ext cx="500880" cy="500880"/>
            <a:chOff x="2878273" y="3383872"/>
            <a:chExt cx="500880" cy="500880"/>
          </a:xfrm>
        </p:grpSpPr>
        <p:sp>
          <p:nvSpPr>
            <p:cNvPr id="4" name="Oval 3"/>
            <p:cNvSpPr/>
            <p:nvPr/>
          </p:nvSpPr>
          <p:spPr>
            <a:xfrm>
              <a:off x="3040516" y="3527613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/>
            <p:cNvSpPr/>
            <p:nvPr/>
          </p:nvSpPr>
          <p:spPr>
            <a:xfrm>
              <a:off x="2878273" y="3383872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018578" y="2739949"/>
            <a:ext cx="500880" cy="500880"/>
            <a:chOff x="4018578" y="2739949"/>
            <a:chExt cx="500880" cy="500880"/>
          </a:xfrm>
        </p:grpSpPr>
        <p:sp>
          <p:nvSpPr>
            <p:cNvPr id="6" name="Oval 5"/>
            <p:cNvSpPr/>
            <p:nvPr/>
          </p:nvSpPr>
          <p:spPr>
            <a:xfrm>
              <a:off x="4166383" y="2908820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018578" y="2739949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000000"/>
                  </a:solidFill>
                  <a:prstDash val="dot"/>
                </a:ln>
              </a:endParaRP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207296" y="4980189"/>
            <a:ext cx="500880" cy="500880"/>
            <a:chOff x="3207296" y="4980189"/>
            <a:chExt cx="500880" cy="500880"/>
          </a:xfrm>
        </p:grpSpPr>
        <p:sp>
          <p:nvSpPr>
            <p:cNvPr id="9" name="Oval 8"/>
            <p:cNvSpPr/>
            <p:nvPr/>
          </p:nvSpPr>
          <p:spPr>
            <a:xfrm>
              <a:off x="3353495" y="5115160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/>
            <p:cNvSpPr/>
            <p:nvPr/>
          </p:nvSpPr>
          <p:spPr>
            <a:xfrm>
              <a:off x="3207296" y="4980189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4544516" y="4282893"/>
            <a:ext cx="500880" cy="500880"/>
            <a:chOff x="4544516" y="4282893"/>
            <a:chExt cx="500880" cy="500880"/>
          </a:xfrm>
        </p:grpSpPr>
        <p:sp>
          <p:nvSpPr>
            <p:cNvPr id="5" name="Oval 4"/>
            <p:cNvSpPr/>
            <p:nvPr/>
          </p:nvSpPr>
          <p:spPr>
            <a:xfrm>
              <a:off x="4693930" y="4424019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544516" y="4282893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</p:grpSp>
      <p:grpSp>
        <p:nvGrpSpPr>
          <p:cNvPr id="33" name="Group 32"/>
          <p:cNvGrpSpPr/>
          <p:nvPr/>
        </p:nvGrpSpPr>
        <p:grpSpPr>
          <a:xfrm>
            <a:off x="6223645" y="3084718"/>
            <a:ext cx="500880" cy="500880"/>
            <a:chOff x="6223645" y="3084718"/>
            <a:chExt cx="500880" cy="500880"/>
          </a:xfrm>
        </p:grpSpPr>
        <p:sp>
          <p:nvSpPr>
            <p:cNvPr id="7" name="Oval 6"/>
            <p:cNvSpPr/>
            <p:nvPr/>
          </p:nvSpPr>
          <p:spPr>
            <a:xfrm>
              <a:off x="6384282" y="3240829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/>
            <p:cNvSpPr/>
            <p:nvPr/>
          </p:nvSpPr>
          <p:spPr>
            <a:xfrm>
              <a:off x="6223645" y="3084718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580639" y="4128404"/>
            <a:ext cx="500880" cy="500880"/>
            <a:chOff x="5580639" y="4128404"/>
            <a:chExt cx="500880" cy="500880"/>
          </a:xfrm>
        </p:grpSpPr>
        <p:sp>
          <p:nvSpPr>
            <p:cNvPr id="8" name="Oval 7"/>
            <p:cNvSpPr/>
            <p:nvPr/>
          </p:nvSpPr>
          <p:spPr>
            <a:xfrm>
              <a:off x="5741273" y="4282893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/>
            <p:cNvSpPr/>
            <p:nvPr/>
          </p:nvSpPr>
          <p:spPr>
            <a:xfrm>
              <a:off x="5580639" y="4128404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4899197" y="5483602"/>
            <a:ext cx="500880" cy="500880"/>
            <a:chOff x="4899197" y="5483602"/>
            <a:chExt cx="500880" cy="500880"/>
          </a:xfrm>
        </p:grpSpPr>
        <p:sp>
          <p:nvSpPr>
            <p:cNvPr id="10" name="Oval 9"/>
            <p:cNvSpPr/>
            <p:nvPr/>
          </p:nvSpPr>
          <p:spPr>
            <a:xfrm>
              <a:off x="5045396" y="5652391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/>
            <p:cNvSpPr/>
            <p:nvPr/>
          </p:nvSpPr>
          <p:spPr>
            <a:xfrm>
              <a:off x="4899197" y="5483602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</p:grpSp>
      <p:sp>
        <p:nvSpPr>
          <p:cNvPr id="3" name="Rectangle 2"/>
          <p:cNvSpPr/>
          <p:nvPr/>
        </p:nvSpPr>
        <p:spPr>
          <a:xfrm>
            <a:off x="2783932" y="2688637"/>
            <a:ext cx="1824729" cy="1327835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3074468" y="4066254"/>
            <a:ext cx="2325609" cy="1918228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5400077" y="2908820"/>
            <a:ext cx="1593806" cy="1874953"/>
          </a:xfrm>
          <a:prstGeom prst="rect">
            <a:avLst/>
          </a:prstGeom>
          <a:noFill/>
          <a:ln>
            <a:solidFill>
              <a:schemeClr val="accent2"/>
            </a:solidFill>
            <a:prstDash val="dash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2783932" y="2565537"/>
            <a:ext cx="2616145" cy="341894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416452" y="2565537"/>
            <a:ext cx="2616145" cy="3418945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1984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09233E-6 2.97247E-6 L -0.11506 -0.33981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762" y="-17002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9.92711E-7 -5.04973E-6 L 0.03367 -0.33982 " pathEditMode="relative" ptsTypes="AA">
                                      <p:cBhvr>
                                        <p:cTn id="8" dur="2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62027E-6 3.81679E-7 L -0.21035 0.16609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517" y="8304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8028E-6 -4.64955E-7 L 0.04043 -0.04418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013" y="-2221"/>
                                    </p:animMotion>
                                  </p:childTnLst>
                                </p:cTn>
                              </p:par>
                              <p:par>
                                <p:cTn id="15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1996E-6 9.20657E-7 L 0.15446 0.12769 " pathEditMode="relative" rAng="0" ptsTypes="AA">
                                      <p:cBhvr>
                                        <p:cTn id="16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723" y="638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67928E-7 4.91094E-6 L 0.17529 0.41984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64" y="20981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7352E-6 -2.88226E-6 L 0.14526 0.26301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254" y="13139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31E-6 -8.81332E-7 L 0.03228 0.06824 " pathEditMode="relative" rAng="0" ptsTypes="AA">
                                      <p:cBhvr>
                                        <p:cTn id="24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14" y="3400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7994E-6 -4.21698E-6 L -0.02707 0.25122 " pathEditMode="relative" rAng="0" ptsTypes="AA">
                                      <p:cBhvr>
                                        <p:cTn id="26" dur="2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54" y="12561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217E-6 -2.17442E-6 L 0.03506 0.13856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53" y="6916"/>
                                    </p:animMotion>
                                  </p:childTnLst>
                                </p:cTn>
                              </p:par>
                              <p:par>
                                <p:cTn id="29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7386E-6 -3.40736E-6 L -0.11333 0.3338 " pathEditMode="relative" rAng="0" ptsTypes="AA">
                                      <p:cBhvr>
                                        <p:cTn id="30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75" y="16678"/>
                                    </p:animMotion>
                                  </p:childTnLst>
                                </p:cTn>
                              </p:par>
                              <p:par>
                                <p:cTn id="31" presetID="0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76328E-6 2.8545E-6 L -0.33409 0.42008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713" y="2100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4" grpId="0" animBg="1"/>
      <p:bldP spid="25" grpId="0" animBg="1"/>
      <p:bldP spid="11" grpId="0" animBg="1"/>
      <p:bldP spid="26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Screen Shot 2014-09-24 at 9.04.51 AM.pn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057" r="-18057"/>
          <a:stretch>
            <a:fillRect/>
          </a:stretch>
        </p:blipFill>
        <p:spPr>
          <a:xfrm>
            <a:off x="-1667390" y="0"/>
            <a:ext cx="12466930" cy="6858000"/>
          </a:xfrm>
        </p:spPr>
      </p:pic>
      <p:sp>
        <p:nvSpPr>
          <p:cNvPr id="78" name="Rectangle 77"/>
          <p:cNvSpPr/>
          <p:nvPr/>
        </p:nvSpPr>
        <p:spPr>
          <a:xfrm>
            <a:off x="1744769" y="243725"/>
            <a:ext cx="2591495" cy="3373681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ectangle 75"/>
          <p:cNvSpPr/>
          <p:nvPr/>
        </p:nvSpPr>
        <p:spPr>
          <a:xfrm>
            <a:off x="0" y="12819"/>
            <a:ext cx="2514520" cy="1924153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153950" y="6221426"/>
            <a:ext cx="1270089" cy="636574"/>
          </a:xfrm>
          <a:prstGeom prst="rect">
            <a:avLst/>
          </a:prstGeom>
          <a:solidFill>
            <a:srgbClr val="FFFFFF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2078328" y="3643062"/>
            <a:ext cx="192437" cy="16676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 flipH="1">
            <a:off x="2912224" y="0"/>
            <a:ext cx="1794537" cy="230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4695481" y="0"/>
            <a:ext cx="2476032" cy="23089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2923503" y="3654357"/>
            <a:ext cx="1836124" cy="116982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7056051" y="3643062"/>
            <a:ext cx="590142" cy="14110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H="1">
            <a:off x="1205943" y="5142368"/>
            <a:ext cx="447472" cy="47615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1667795" y="5131073"/>
            <a:ext cx="449020" cy="551591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3694805" y="5681131"/>
            <a:ext cx="870835" cy="24525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541531" y="5708319"/>
            <a:ext cx="12829" cy="2822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4541531" y="5669837"/>
            <a:ext cx="923701" cy="282209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7158684" y="5668303"/>
            <a:ext cx="370496" cy="258087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7684680" y="5669836"/>
            <a:ext cx="397705" cy="25655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41121" y="230897"/>
            <a:ext cx="2219449" cy="1445734"/>
            <a:chOff x="2783932" y="2565537"/>
            <a:chExt cx="5248665" cy="3418945"/>
          </a:xfrm>
        </p:grpSpPr>
        <p:sp>
          <p:nvSpPr>
            <p:cNvPr id="57" name="Rectangle 56"/>
            <p:cNvSpPr/>
            <p:nvPr/>
          </p:nvSpPr>
          <p:spPr>
            <a:xfrm>
              <a:off x="2783932" y="2565537"/>
              <a:ext cx="2616145" cy="34189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/>
            <p:cNvSpPr/>
            <p:nvPr/>
          </p:nvSpPr>
          <p:spPr>
            <a:xfrm>
              <a:off x="5416452" y="2565537"/>
              <a:ext cx="2616145" cy="341894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/>
            <p:cNvSpPr/>
            <p:nvPr/>
          </p:nvSpPr>
          <p:spPr>
            <a:xfrm>
              <a:off x="3040516" y="3527613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/>
            <p:cNvSpPr/>
            <p:nvPr/>
          </p:nvSpPr>
          <p:spPr>
            <a:xfrm>
              <a:off x="4693930" y="4424019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Oval 60"/>
            <p:cNvSpPr/>
            <p:nvPr/>
          </p:nvSpPr>
          <p:spPr>
            <a:xfrm>
              <a:off x="4166383" y="2908820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Oval 61"/>
            <p:cNvSpPr/>
            <p:nvPr/>
          </p:nvSpPr>
          <p:spPr>
            <a:xfrm>
              <a:off x="6384282" y="3240829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Oval 62"/>
            <p:cNvSpPr/>
            <p:nvPr/>
          </p:nvSpPr>
          <p:spPr>
            <a:xfrm>
              <a:off x="5741273" y="4282893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Oval 63"/>
            <p:cNvSpPr/>
            <p:nvPr/>
          </p:nvSpPr>
          <p:spPr>
            <a:xfrm>
              <a:off x="3353495" y="5115160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/>
            <p:cNvSpPr/>
            <p:nvPr/>
          </p:nvSpPr>
          <p:spPr>
            <a:xfrm>
              <a:off x="5045396" y="5652391"/>
              <a:ext cx="179609" cy="179609"/>
            </a:xfrm>
            <a:prstGeom prst="ellipse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/>
            <p:cNvSpPr/>
            <p:nvPr/>
          </p:nvSpPr>
          <p:spPr>
            <a:xfrm>
              <a:off x="2878273" y="3383872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  <p:sp>
          <p:nvSpPr>
            <p:cNvPr id="67" name="Rectangle 66"/>
            <p:cNvSpPr/>
            <p:nvPr/>
          </p:nvSpPr>
          <p:spPr>
            <a:xfrm>
              <a:off x="4018578" y="2739949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000000"/>
                  </a:solidFill>
                  <a:prstDash val="dot"/>
                </a:ln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207296" y="4980189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  <p:sp>
          <p:nvSpPr>
            <p:cNvPr id="69" name="Rectangle 68"/>
            <p:cNvSpPr/>
            <p:nvPr/>
          </p:nvSpPr>
          <p:spPr>
            <a:xfrm>
              <a:off x="4544516" y="4282893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  <p:sp>
          <p:nvSpPr>
            <p:cNvPr id="70" name="Rectangle 69"/>
            <p:cNvSpPr/>
            <p:nvPr/>
          </p:nvSpPr>
          <p:spPr>
            <a:xfrm>
              <a:off x="6223645" y="3084718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  <p:sp>
          <p:nvSpPr>
            <p:cNvPr id="71" name="Rectangle 70"/>
            <p:cNvSpPr/>
            <p:nvPr/>
          </p:nvSpPr>
          <p:spPr>
            <a:xfrm>
              <a:off x="5580639" y="4128404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  <p:sp>
          <p:nvSpPr>
            <p:cNvPr id="72" name="Rectangle 71"/>
            <p:cNvSpPr/>
            <p:nvPr/>
          </p:nvSpPr>
          <p:spPr>
            <a:xfrm>
              <a:off x="4899197" y="5483602"/>
              <a:ext cx="500880" cy="500880"/>
            </a:xfrm>
            <a:prstGeom prst="rect">
              <a:avLst/>
            </a:prstGeom>
            <a:noFill/>
            <a:ln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chemeClr val="tx1"/>
                  </a:solidFill>
                  <a:prstDash val="dot"/>
                </a:ln>
              </a:endParaRPr>
            </a:p>
          </p:txBody>
        </p:sp>
        <p:sp>
          <p:nvSpPr>
            <p:cNvPr id="73" name="Rectangle 72"/>
            <p:cNvSpPr/>
            <p:nvPr/>
          </p:nvSpPr>
          <p:spPr>
            <a:xfrm>
              <a:off x="2783932" y="2688637"/>
              <a:ext cx="1824729" cy="1327835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Rectangle 73"/>
            <p:cNvSpPr/>
            <p:nvPr/>
          </p:nvSpPr>
          <p:spPr>
            <a:xfrm>
              <a:off x="3074468" y="4066254"/>
              <a:ext cx="2325609" cy="1918228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Rectangle 74"/>
            <p:cNvSpPr/>
            <p:nvPr/>
          </p:nvSpPr>
          <p:spPr>
            <a:xfrm>
              <a:off x="5400077" y="2908820"/>
              <a:ext cx="1593806" cy="1874953"/>
            </a:xfrm>
            <a:prstGeom prst="rect">
              <a:avLst/>
            </a:prstGeom>
            <a:noFill/>
            <a:ln>
              <a:solidFill>
                <a:schemeClr val="accent2"/>
              </a:solidFill>
              <a:prstDash val="dash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Rectangle 76"/>
          <p:cNvSpPr/>
          <p:nvPr/>
        </p:nvSpPr>
        <p:spPr>
          <a:xfrm>
            <a:off x="859556" y="923592"/>
            <a:ext cx="679946" cy="384831"/>
          </a:xfrm>
          <a:prstGeom prst="rect">
            <a:avLst/>
          </a:prstGeom>
          <a:solidFill>
            <a:schemeClr val="accent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Q</a:t>
            </a:r>
            <a:endParaRPr lang="en-US" dirty="0"/>
          </a:p>
        </p:txBody>
      </p:sp>
      <p:sp>
        <p:nvSpPr>
          <p:cNvPr id="79" name="Rectangle 78"/>
          <p:cNvSpPr/>
          <p:nvPr/>
        </p:nvSpPr>
        <p:spPr>
          <a:xfrm>
            <a:off x="3436671" y="3744152"/>
            <a:ext cx="2323632" cy="1938512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/>
          <p:cNvSpPr/>
          <p:nvPr/>
        </p:nvSpPr>
        <p:spPr>
          <a:xfrm>
            <a:off x="5179890" y="5948981"/>
            <a:ext cx="516268" cy="528999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5733095" y="229365"/>
            <a:ext cx="2591495" cy="3373681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Rectangle 81"/>
          <p:cNvSpPr/>
          <p:nvPr/>
        </p:nvSpPr>
        <p:spPr>
          <a:xfrm>
            <a:off x="6809195" y="3806757"/>
            <a:ext cx="1555431" cy="1837424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/>
          <p:cNvSpPr/>
          <p:nvPr/>
        </p:nvSpPr>
        <p:spPr>
          <a:xfrm>
            <a:off x="6910278" y="5947448"/>
            <a:ext cx="517819" cy="504877"/>
          </a:xfrm>
          <a:prstGeom prst="rect">
            <a:avLst/>
          </a:prstGeom>
          <a:solidFill>
            <a:schemeClr val="accent4">
              <a:lumMod val="20000"/>
              <a:lumOff val="80000"/>
              <a:alpha val="61000"/>
            </a:scheme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595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60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0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animBg="1"/>
      <p:bldP spid="76" grpId="0" animBg="1"/>
      <p:bldP spid="77" grpId="0" animBg="1"/>
      <p:bldP spid="79" grpId="0" animBg="1"/>
      <p:bldP spid="80" grpId="0" animBg="1"/>
      <p:bldP spid="81" grpId="0" animBg="1"/>
      <p:bldP spid="82" grpId="0" animBg="1"/>
      <p:bldP spid="8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Quad-Tree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40516" y="352761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3930" y="442401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66383" y="290882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84282" y="324082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41273" y="428289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3495" y="511516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45396" y="5652391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/>
          <p:nvPr/>
        </p:nvCxnSpPr>
        <p:spPr>
          <a:xfrm>
            <a:off x="1590819" y="1949808"/>
            <a:ext cx="0" cy="456665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345992" y="6475840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8209" y="3621484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1577989" y="1949808"/>
            <a:ext cx="5503720" cy="455382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1602097" y="1973931"/>
            <a:ext cx="5503720" cy="455382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174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Quad-Tree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40516" y="352761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3930" y="442401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66383" y="290882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84282" y="324082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41273" y="428289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3495" y="511516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45396" y="5652391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45992" y="6475840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8209" y="3621484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8" name="Rectangle 17"/>
          <p:cNvSpPr/>
          <p:nvPr/>
        </p:nvSpPr>
        <p:spPr>
          <a:xfrm>
            <a:off x="1613376" y="1972399"/>
            <a:ext cx="2735717" cy="231204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4357271" y="1970867"/>
            <a:ext cx="2735717" cy="231204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611826" y="4292678"/>
            <a:ext cx="2735717" cy="231204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4355721" y="4291146"/>
            <a:ext cx="2735717" cy="231204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4230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Quad-Tree</a:t>
            </a:r>
            <a:endParaRPr lang="en-US" dirty="0"/>
          </a:p>
        </p:txBody>
      </p:sp>
      <p:sp>
        <p:nvSpPr>
          <p:cNvPr id="4" name="Oval 3"/>
          <p:cNvSpPr/>
          <p:nvPr/>
        </p:nvSpPr>
        <p:spPr>
          <a:xfrm>
            <a:off x="3040516" y="352761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4693930" y="442401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4166383" y="290882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6384282" y="3240829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5741273" y="4282893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353495" y="5115160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45396" y="5652391"/>
            <a:ext cx="179609" cy="179609"/>
          </a:xfrm>
          <a:prstGeom prst="ellips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4345992" y="6475840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x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1218209" y="3621484"/>
            <a:ext cx="3751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y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4357271" y="1970867"/>
            <a:ext cx="2735717" cy="231204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1611826" y="4292678"/>
            <a:ext cx="2735717" cy="2312047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1624655" y="1970867"/>
            <a:ext cx="1364545" cy="118474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/>
          <p:cNvSpPr/>
          <p:nvPr/>
        </p:nvSpPr>
        <p:spPr>
          <a:xfrm>
            <a:off x="2995827" y="1969335"/>
            <a:ext cx="1364545" cy="1184744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/>
          <p:cNvSpPr/>
          <p:nvPr/>
        </p:nvSpPr>
        <p:spPr>
          <a:xfrm>
            <a:off x="1621555" y="3147950"/>
            <a:ext cx="1364545" cy="11236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/>
        </p:nvSpPr>
        <p:spPr>
          <a:xfrm>
            <a:off x="2992728" y="3146418"/>
            <a:ext cx="1364545" cy="11236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363901" y="4286550"/>
            <a:ext cx="1364545" cy="11236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4362351" y="5413282"/>
            <a:ext cx="1364545" cy="118837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5735073" y="4285018"/>
            <a:ext cx="1364545" cy="112366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733523" y="5411750"/>
            <a:ext cx="1364545" cy="1188378"/>
          </a:xfrm>
          <a:prstGeom prst="rect">
            <a:avLst/>
          </a:prstGeom>
          <a:noFill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29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586438" cy="4525963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What indexes would you create for the following queries (assuming each query is the only query the database runs)</a:t>
            </a:r>
          </a:p>
          <a:p>
            <a:endParaRPr lang="en-US" sz="2800" dirty="0"/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SELECT MAX(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sal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) FROM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B+Tree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on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emp.sal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SELECT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sal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FROM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</a:t>
            </a: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 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WHERE id = 1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Hash index on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emp.id</a:t>
            </a:r>
            <a:endParaRPr lang="en-US" sz="2000" dirty="0" smtClean="0">
              <a:latin typeface="Courier" charset="0"/>
              <a:ea typeface="Courier" charset="0"/>
              <a:cs typeface="Courier" charset="0"/>
            </a:endParaRP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SELECT name FROM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WHERE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sal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&gt; 100k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B+Tree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on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emp.sal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(maybe)</a:t>
            </a:r>
          </a:p>
          <a:p>
            <a:pPr marL="0" indent="0">
              <a:buNone/>
            </a:pP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SELECT name FROM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WHERE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sal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&gt; 100k AND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dept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= 2</a:t>
            </a:r>
          </a:p>
          <a:p>
            <a:pPr marL="0" indent="0">
              <a:buNone/>
            </a:pPr>
            <a:r>
              <a:rPr lang="en-US" sz="2000" dirty="0">
                <a:latin typeface="Courier" charset="0"/>
                <a:ea typeface="Courier" charset="0"/>
                <a:cs typeface="Courier" charset="0"/>
              </a:rPr>
              <a:t>	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B+tree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on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emp.sal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(maybe), Hash on </a:t>
            </a:r>
            <a:r>
              <a:rPr lang="en-US" sz="2000" dirty="0" err="1" smtClean="0">
                <a:latin typeface="Courier" charset="0"/>
                <a:ea typeface="Courier" charset="0"/>
                <a:cs typeface="Courier" charset="0"/>
              </a:rPr>
              <a:t>dept.dno</a:t>
            </a:r>
            <a:r>
              <a:rPr lang="en-US" sz="2000" dirty="0" smtClean="0">
                <a:latin typeface="Courier" charset="0"/>
                <a:ea typeface="Courier" charset="0"/>
                <a:cs typeface="Courier" charset="0"/>
              </a:rPr>
              <a:t> (maybe)</a:t>
            </a:r>
          </a:p>
          <a:p>
            <a:pPr marL="0" indent="0">
              <a:buNone/>
            </a:pPr>
            <a:endParaRPr lang="en-US" sz="2000" dirty="0">
              <a:latin typeface="Courier" charset="0"/>
              <a:ea typeface="Courier" charset="0"/>
              <a:cs typeface="Courie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521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Typical Database Setup</a:t>
            </a:r>
            <a:endParaRPr lang="en-US" dirty="0"/>
          </a:p>
        </p:txBody>
      </p:sp>
      <p:sp>
        <p:nvSpPr>
          <p:cNvPr id="5" name="Can 4"/>
          <p:cNvSpPr/>
          <p:nvPr/>
        </p:nvSpPr>
        <p:spPr>
          <a:xfrm>
            <a:off x="298173" y="2584174"/>
            <a:ext cx="2604052" cy="236551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Can 5"/>
          <p:cNvSpPr/>
          <p:nvPr/>
        </p:nvSpPr>
        <p:spPr>
          <a:xfrm>
            <a:off x="6294783" y="2398643"/>
            <a:ext cx="2604052" cy="2365513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18053" y="5128592"/>
            <a:ext cx="435333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Transactional database</a:t>
            </a:r>
          </a:p>
          <a:p>
            <a:r>
              <a:rPr lang="en-US" sz="2400" dirty="0" smtClean="0"/>
              <a:t>Lots of writes/updates</a:t>
            </a:r>
          </a:p>
          <a:p>
            <a:r>
              <a:rPr lang="en-US" sz="2400" dirty="0" smtClean="0"/>
              <a:t>Reads of individual records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320208" y="4923186"/>
            <a:ext cx="4764157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/>
              <a:t>Analytics / Reporting Database</a:t>
            </a:r>
          </a:p>
          <a:p>
            <a:pPr algn="r"/>
            <a:r>
              <a:rPr lang="en-US" sz="2400" b="1" dirty="0" smtClean="0"/>
              <a:t>“Warehouse”</a:t>
            </a:r>
          </a:p>
          <a:p>
            <a:pPr algn="r"/>
            <a:r>
              <a:rPr lang="en-US" sz="2400" dirty="0" smtClean="0"/>
              <a:t>Lots of reads of many records</a:t>
            </a:r>
          </a:p>
          <a:p>
            <a:pPr algn="r"/>
            <a:r>
              <a:rPr lang="en-US" sz="2400" dirty="0" smtClean="0"/>
              <a:t>Bulk updates</a:t>
            </a:r>
          </a:p>
          <a:p>
            <a:pPr algn="r"/>
            <a:r>
              <a:rPr lang="en-US" sz="2400" dirty="0" smtClean="0"/>
              <a:t>Typical query touches a few columns</a:t>
            </a:r>
          </a:p>
        </p:txBody>
      </p:sp>
      <p:sp>
        <p:nvSpPr>
          <p:cNvPr id="9" name="Right Arrow 8"/>
          <p:cNvSpPr/>
          <p:nvPr/>
        </p:nvSpPr>
        <p:spPr>
          <a:xfrm>
            <a:off x="3279913" y="3319670"/>
            <a:ext cx="2604052" cy="59634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3081131" y="2862469"/>
            <a:ext cx="30612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smtClean="0"/>
              <a:t>“Extract, Transform, Load”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14908296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152400"/>
            <a:ext cx="9144000" cy="1143000"/>
          </a:xfrm>
          <a:solidFill>
            <a:srgbClr val="595959"/>
          </a:solidFill>
        </p:spPr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How Long Does a Scan Take?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53190"/>
            <a:ext cx="8229600" cy="110781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Time proportional to amount of data read</a:t>
            </a:r>
          </a:p>
          <a:p>
            <a:r>
              <a:rPr lang="en-US" dirty="0" smtClean="0"/>
              <a:t>Example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Group 3"/>
          <p:cNvGraphicFramePr>
            <a:graphicFrameLocks noGrp="1"/>
          </p:cNvGraphicFramePr>
          <p:nvPr>
            <p:extLst/>
          </p:nvPr>
        </p:nvGraphicFramePr>
        <p:xfrm>
          <a:off x="1955800" y="3262916"/>
          <a:ext cx="6731000" cy="365125"/>
        </p:xfrm>
        <a:graphic>
          <a:graphicData uri="http://schemas.openxmlformats.org/drawingml/2006/table">
            <a:tbl>
              <a:tblPr/>
              <a:tblGrid>
                <a:gridCol w="1298575"/>
                <a:gridCol w="1298575"/>
                <a:gridCol w="1377950"/>
                <a:gridCol w="1377950"/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5" name="Group 25"/>
          <p:cNvGraphicFramePr>
            <a:graphicFrameLocks noGrp="1"/>
          </p:cNvGraphicFramePr>
          <p:nvPr>
            <p:extLst/>
          </p:nvPr>
        </p:nvGraphicFramePr>
        <p:xfrm>
          <a:off x="1955800" y="3656616"/>
          <a:ext cx="6731000" cy="365125"/>
        </p:xfrm>
        <a:graphic>
          <a:graphicData uri="http://schemas.openxmlformats.org/drawingml/2006/table">
            <a:tbl>
              <a:tblPr/>
              <a:tblGrid>
                <a:gridCol w="1298575"/>
                <a:gridCol w="1298575"/>
                <a:gridCol w="1377950"/>
                <a:gridCol w="1377950"/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6" name="Group 47"/>
          <p:cNvGraphicFramePr>
            <a:graphicFrameLocks noGrp="1"/>
          </p:cNvGraphicFramePr>
          <p:nvPr>
            <p:extLst/>
          </p:nvPr>
        </p:nvGraphicFramePr>
        <p:xfrm>
          <a:off x="1955800" y="4050316"/>
          <a:ext cx="6731000" cy="365125"/>
        </p:xfrm>
        <a:graphic>
          <a:graphicData uri="http://schemas.openxmlformats.org/drawingml/2006/table">
            <a:tbl>
              <a:tblPr/>
              <a:tblGrid>
                <a:gridCol w="1298575"/>
                <a:gridCol w="1298575"/>
                <a:gridCol w="1377950"/>
                <a:gridCol w="1377950"/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7" name="Group 69"/>
          <p:cNvGraphicFramePr>
            <a:graphicFrameLocks noGrp="1"/>
          </p:cNvGraphicFramePr>
          <p:nvPr>
            <p:extLst/>
          </p:nvPr>
        </p:nvGraphicFramePr>
        <p:xfrm>
          <a:off x="1955800" y="4444016"/>
          <a:ext cx="6731000" cy="365125"/>
        </p:xfrm>
        <a:graphic>
          <a:graphicData uri="http://schemas.openxmlformats.org/drawingml/2006/table">
            <a:tbl>
              <a:tblPr/>
              <a:tblGrid>
                <a:gridCol w="1298575"/>
                <a:gridCol w="1298575"/>
                <a:gridCol w="1377950"/>
                <a:gridCol w="1377950"/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8" name="Rectangle 91"/>
          <p:cNvSpPr>
            <a:spLocks/>
          </p:cNvSpPr>
          <p:nvPr/>
        </p:nvSpPr>
        <p:spPr bwMode="auto">
          <a:xfrm>
            <a:off x="3378925" y="2293937"/>
            <a:ext cx="3961426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300" b="1" dirty="0" smtClean="0">
                <a:solidFill>
                  <a:srgbClr val="837E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“Row” Representation</a:t>
            </a:r>
            <a:endParaRPr lang="en-US" sz="2300" b="1" dirty="0">
              <a:solidFill>
                <a:srgbClr val="837EFF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endParaRPr lang="en-US" sz="1700" b="1" dirty="0">
              <a:solidFill>
                <a:prstClr val="black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9" name="Line 92"/>
          <p:cNvSpPr>
            <a:spLocks noChangeShapeType="1"/>
          </p:cNvSpPr>
          <p:nvPr/>
        </p:nvSpPr>
        <p:spPr bwMode="auto">
          <a:xfrm rot="10800000">
            <a:off x="1308100" y="3440716"/>
            <a:ext cx="660400" cy="0"/>
          </a:xfrm>
          <a:prstGeom prst="line">
            <a:avLst/>
          </a:prstGeom>
          <a:noFill/>
          <a:ln w="762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0" name="Line 93"/>
          <p:cNvSpPr>
            <a:spLocks noChangeShapeType="1"/>
          </p:cNvSpPr>
          <p:nvPr/>
        </p:nvSpPr>
        <p:spPr bwMode="auto">
          <a:xfrm rot="10800000">
            <a:off x="1282700" y="4621816"/>
            <a:ext cx="660400" cy="0"/>
          </a:xfrm>
          <a:prstGeom prst="line">
            <a:avLst/>
          </a:prstGeom>
          <a:noFill/>
          <a:ln w="762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1" name="Line 94"/>
          <p:cNvSpPr>
            <a:spLocks noChangeShapeType="1"/>
          </p:cNvSpPr>
          <p:nvPr/>
        </p:nvSpPr>
        <p:spPr bwMode="auto">
          <a:xfrm rot="10800000">
            <a:off x="1308100" y="3834416"/>
            <a:ext cx="660400" cy="0"/>
          </a:xfrm>
          <a:prstGeom prst="line">
            <a:avLst/>
          </a:prstGeom>
          <a:noFill/>
          <a:ln w="762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2" name="Line 95"/>
          <p:cNvSpPr>
            <a:spLocks noChangeShapeType="1"/>
          </p:cNvSpPr>
          <p:nvPr/>
        </p:nvSpPr>
        <p:spPr bwMode="auto">
          <a:xfrm rot="10800000">
            <a:off x="1308100" y="4278916"/>
            <a:ext cx="660400" cy="0"/>
          </a:xfrm>
          <a:prstGeom prst="line">
            <a:avLst/>
          </a:prstGeom>
          <a:noFill/>
          <a:ln w="76200" cap="flat">
            <a:solidFill>
              <a:schemeClr val="tx2">
                <a:lumMod val="60000"/>
                <a:lumOff val="4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4" name="Content Placeholder 2"/>
          <p:cNvSpPr txBox="1">
            <a:spLocks/>
          </p:cNvSpPr>
          <p:nvPr/>
        </p:nvSpPr>
        <p:spPr>
          <a:xfrm>
            <a:off x="110862" y="5011384"/>
            <a:ext cx="8575938" cy="18580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dirty="0" smtClean="0">
                <a:solidFill>
                  <a:prstClr val="black"/>
                </a:solidFill>
                <a:sym typeface="Chalkboard" charset="0"/>
              </a:rPr>
              <a:t>Even though we only need </a:t>
            </a:r>
            <a:r>
              <a:rPr lang="en-US" i="1" dirty="0" smtClean="0">
                <a:solidFill>
                  <a:prstClr val="black"/>
                </a:solidFill>
                <a:sym typeface="Chalkboard" charset="0"/>
              </a:rPr>
              <a:t>price</a:t>
            </a:r>
            <a:r>
              <a:rPr lang="en-US" dirty="0" smtClean="0">
                <a:solidFill>
                  <a:prstClr val="black"/>
                </a:solidFill>
                <a:sym typeface="Chalkboard" charset="0"/>
              </a:rPr>
              <a:t>, </a:t>
            </a:r>
            <a:r>
              <a:rPr lang="en-US" i="1" dirty="0" smtClean="0">
                <a:solidFill>
                  <a:prstClr val="black"/>
                </a:solidFill>
                <a:sym typeface="Chalkboard" charset="0"/>
              </a:rPr>
              <a:t>date</a:t>
            </a:r>
            <a:r>
              <a:rPr lang="en-US" dirty="0" smtClean="0">
                <a:solidFill>
                  <a:prstClr val="black"/>
                </a:solidFill>
                <a:sym typeface="Chalkboard" charset="0"/>
              </a:rPr>
              <a:t> and </a:t>
            </a:r>
            <a:r>
              <a:rPr lang="en-US" i="1" dirty="0" smtClean="0">
                <a:solidFill>
                  <a:prstClr val="black"/>
                </a:solidFill>
                <a:sym typeface="Chalkboard" charset="0"/>
              </a:rPr>
              <a:t>symbol</a:t>
            </a:r>
            <a:r>
              <a:rPr lang="en-US" dirty="0" smtClean="0">
                <a:solidFill>
                  <a:prstClr val="black"/>
                </a:solidFill>
                <a:sym typeface="Chalkboard" charset="0"/>
              </a:rPr>
              <a:t>, if data is on disk, must scan over all columns</a:t>
            </a:r>
          </a:p>
          <a:p>
            <a:pPr marL="0" indent="0">
              <a:buFont typeface="Arial"/>
              <a:buNone/>
            </a:pPr>
            <a:endParaRPr lang="en-US" dirty="0" smtClean="0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5" name="Rectangle 191"/>
          <p:cNvSpPr>
            <a:spLocks/>
          </p:cNvSpPr>
          <p:nvPr/>
        </p:nvSpPr>
        <p:spPr bwMode="auto">
          <a:xfrm>
            <a:off x="110862" y="968202"/>
            <a:ext cx="9063740" cy="702756"/>
          </a:xfrm>
          <a:prstGeom prst="rect">
            <a:avLst/>
          </a:prstGeom>
          <a:noFill/>
          <a:ln w="38100" cap="flat">
            <a:noFill/>
            <a:prstDash val="solid"/>
            <a:miter lim="800000"/>
            <a:headEnd type="none" w="med" len="med"/>
            <a:tailEnd type="none" w="med" len="med"/>
          </a:ln>
          <a:effectLst>
            <a:outerShdw blurRad="63500" dist="25399" dir="2700000" algn="ctr" rotWithShape="0">
              <a:schemeClr val="bg2">
                <a:alpha val="70000"/>
              </a:schemeClr>
            </a:outerShdw>
          </a:effectLst>
        </p:spPr>
        <p:txBody>
          <a:bodyPr wrap="square" lIns="0" tIns="0" rIns="0" bIns="0" anchor="ctr">
            <a:spAutoFit/>
          </a:bodyPr>
          <a:lstStyle/>
          <a:p>
            <a:pPr marL="355600">
              <a:spcBef>
                <a:spcPts val="1100"/>
              </a:spcBef>
            </a:pPr>
            <a:r>
              <a:rPr lang="en-US" sz="2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SELECT </a:t>
            </a:r>
            <a:r>
              <a:rPr lang="en-US" sz="2200" b="1" dirty="0" err="1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avg</a:t>
            </a:r>
            <a:r>
              <a:rPr lang="en-US" sz="2200" b="1" dirty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(price</a:t>
            </a:r>
            <a:r>
              <a:rPr 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) FROM </a:t>
            </a:r>
            <a:r>
              <a:rPr lang="en-US" sz="2200" b="1" dirty="0" err="1" smtClean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tickstore</a:t>
            </a:r>
            <a:r>
              <a:rPr 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  WHERE symbol = </a:t>
            </a:r>
            <a:r>
              <a:rPr lang="ja-JP" alt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  <a:cs typeface="Courier New" charset="0"/>
                <a:sym typeface="Courier New" charset="0"/>
              </a:rPr>
              <a:t>‘</a:t>
            </a:r>
            <a:r>
              <a:rPr 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GM</a:t>
            </a:r>
            <a:r>
              <a:rPr lang="ja-JP" alt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  <a:cs typeface="Courier New" charset="0"/>
                <a:sym typeface="Courier New" charset="0"/>
              </a:rPr>
              <a:t>’</a:t>
            </a:r>
            <a:r>
              <a:rPr 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 and date = </a:t>
            </a:r>
            <a:r>
              <a:rPr lang="ja-JP" alt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  <a:cs typeface="Courier New" charset="0"/>
                <a:sym typeface="Courier New" charset="0"/>
              </a:rPr>
              <a:t>‘</a:t>
            </a:r>
            <a:r>
              <a:rPr 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Courier New" charset="0"/>
                <a:ea typeface="ＭＳ Ｐゴシック" charset="0"/>
                <a:cs typeface="Courier New" charset="0"/>
                <a:sym typeface="Courier New" charset="0"/>
              </a:rPr>
              <a:t>1/17/2007</a:t>
            </a:r>
            <a:r>
              <a:rPr lang="ja-JP" altLang="en-US" sz="2200" b="1" dirty="0" smtClean="0">
                <a:solidFill>
                  <a:prstClr val="black">
                    <a:lumMod val="65000"/>
                    <a:lumOff val="35000"/>
                  </a:prstClr>
                </a:solidFill>
                <a:latin typeface="Arial"/>
                <a:cs typeface="Courier New" charset="0"/>
                <a:sym typeface="Courier New" charset="0"/>
              </a:rPr>
              <a:t>’</a:t>
            </a:r>
            <a:endParaRPr lang="en-US" sz="2200" b="1" dirty="0">
              <a:solidFill>
                <a:prstClr val="black">
                  <a:lumMod val="65000"/>
                  <a:lumOff val="35000"/>
                </a:prstClr>
              </a:solidFill>
              <a:latin typeface="Courier New" charset="0"/>
              <a:ea typeface="ＭＳ Ｐゴシック" charset="0"/>
              <a:cs typeface="Courier New" charset="0"/>
              <a:sym typeface="Courier New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308368" y="2893584"/>
            <a:ext cx="5993529" cy="370717"/>
            <a:chOff x="2308368" y="2893584"/>
            <a:chExt cx="5993529" cy="370717"/>
          </a:xfrm>
        </p:grpSpPr>
        <p:sp>
          <p:nvSpPr>
            <p:cNvPr id="16" name="Rectangle 15"/>
            <p:cNvSpPr/>
            <p:nvPr/>
          </p:nvSpPr>
          <p:spPr>
            <a:xfrm>
              <a:off x="3590181" y="2893584"/>
              <a:ext cx="65454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prstClr val="black"/>
                  </a:solidFill>
                  <a:sym typeface="Chalkboard" charset="0"/>
                </a:rPr>
                <a:t>price</a:t>
              </a:r>
              <a:endParaRPr lang="en-US" dirty="0">
                <a:solidFill>
                  <a:prstClr val="black"/>
                </a:solidFill>
                <a:sym typeface="Chalkboard" charset="0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890123" y="2893584"/>
              <a:ext cx="98140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prstClr val="black"/>
                  </a:solidFill>
                  <a:sym typeface="Chalkboard" charset="0"/>
                </a:rPr>
                <a:t>quantity</a:t>
              </a:r>
              <a:endParaRPr lang="en-US" dirty="0">
                <a:solidFill>
                  <a:prstClr val="black"/>
                </a:solidFill>
                <a:sym typeface="Chalkboard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6127151" y="2894969"/>
              <a:ext cx="1088710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prstClr val="black"/>
                  </a:solidFill>
                  <a:sym typeface="Chalkboard" charset="0"/>
                </a:rPr>
                <a:t>exchange</a:t>
              </a:r>
              <a:endParaRPr lang="en-US" dirty="0">
                <a:solidFill>
                  <a:prstClr val="black"/>
                </a:solidFill>
                <a:sym typeface="Chalkboard" charset="0"/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7679473" y="2893584"/>
              <a:ext cx="622424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prstClr val="black"/>
                  </a:solidFill>
                  <a:sym typeface="Chalkboard" charset="0"/>
                </a:rPr>
                <a:t>date</a:t>
              </a:r>
              <a:endParaRPr lang="en-US" dirty="0">
                <a:solidFill>
                  <a:prstClr val="black"/>
                </a:solidFill>
                <a:sym typeface="Chalkboard" charset="0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308368" y="2893584"/>
              <a:ext cx="877176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i="1" dirty="0" smtClean="0">
                  <a:solidFill>
                    <a:prstClr val="black"/>
                  </a:solidFill>
                  <a:sym typeface="Chalkboard" charset="0"/>
                </a:rPr>
                <a:t>symbol</a:t>
              </a:r>
              <a:endParaRPr lang="en-US" dirty="0">
                <a:solidFill>
                  <a:prstClr val="black"/>
                </a:solidFill>
                <a:sym typeface="Chalkboard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>
            <a:off x="7659077" y="254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8948615" y="254000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2036885" y="1523999"/>
            <a:ext cx="4440115" cy="4513385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sym typeface="Chalkboard" charset="0"/>
            </a:endParaRP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00400" y="2438400"/>
            <a:ext cx="2705100" cy="2692400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2189071" y="1608131"/>
            <a:ext cx="3839411" cy="3984334"/>
            <a:chOff x="2189071" y="1608131"/>
            <a:chExt cx="3839411" cy="3984334"/>
          </a:xfrm>
        </p:grpSpPr>
        <p:sp>
          <p:nvSpPr>
            <p:cNvPr id="27" name="TextBox 26"/>
            <p:cNvSpPr txBox="1"/>
            <p:nvPr/>
          </p:nvSpPr>
          <p:spPr>
            <a:xfrm>
              <a:off x="3428865" y="5130800"/>
              <a:ext cx="259961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 smtClean="0">
                  <a:solidFill>
                    <a:prstClr val="black"/>
                  </a:solidFill>
                  <a:sym typeface="Chalkboard" charset="0"/>
                </a:rPr>
                <a:t>Magnetic Disk</a:t>
              </a:r>
              <a:endParaRPr lang="en-US" sz="2400" b="1" dirty="0">
                <a:solidFill>
                  <a:prstClr val="black"/>
                </a:solidFill>
                <a:sym typeface="Chalkboard" charset="0"/>
              </a:endParaRPr>
            </a:p>
          </p:txBody>
        </p:sp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2764689" y="3622301"/>
              <a:ext cx="1143000" cy="558800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485289" y="4041401"/>
              <a:ext cx="558800" cy="279400"/>
            </a:xfrm>
            <a:prstGeom prst="rect">
              <a:avLst/>
            </a:prstGeom>
          </p:spPr>
        </p:pic>
        <p:pic>
          <p:nvPicPr>
            <p:cNvPr id="31" name="Picture 30"/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2189071" y="1608131"/>
              <a:ext cx="1460500" cy="1879600"/>
            </a:xfrm>
            <a:prstGeom prst="rect">
              <a:avLst/>
            </a:prstGeom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276787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9034"/>
    </mc:Choice>
    <mc:Fallback xmlns="">
      <p:transition advTm="490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1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17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-5400000">
                                      <p:cBhvr>
                                        <p:cTn id="74" dur="2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utoUpdateAnimBg="0"/>
      <p:bldP spid="9" grpId="0" animBg="1"/>
      <p:bldP spid="10" grpId="0" animBg="1"/>
      <p:bldP spid="11" grpId="0" animBg="1"/>
      <p:bldP spid="12" grpId="0" animBg="1"/>
      <p:bldP spid="14" grpId="0" build="p" bldLvl="2"/>
      <p:bldP spid="15" grpId="0"/>
      <p:bldP spid="25" grpId="0" animBg="1"/>
      <p:bldP spid="25" grpId="1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5576" y="0"/>
            <a:ext cx="9169575" cy="1143000"/>
          </a:xfrm>
          <a:solidFill>
            <a:srgbClr val="595959"/>
          </a:solidFill>
        </p:spPr>
        <p:txBody>
          <a:bodyPr>
            <a:normAutofit fontScale="90000"/>
          </a:bodyPr>
          <a:lstStyle/>
          <a:p>
            <a:r>
              <a:rPr lang="en-US" sz="3600" dirty="0" smtClean="0">
                <a:solidFill>
                  <a:srgbClr val="FFFFFF"/>
                </a:solidFill>
              </a:rPr>
              <a:t>Column Representation Reduces Scan Time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14330" y="1340117"/>
            <a:ext cx="8372469" cy="939517"/>
          </a:xfrm>
        </p:spPr>
        <p:txBody>
          <a:bodyPr/>
          <a:lstStyle/>
          <a:p>
            <a:r>
              <a:rPr lang="en-US" dirty="0" smtClean="0"/>
              <a:t>Idea:  Store each column in a separate file</a:t>
            </a:r>
            <a:endParaRPr lang="en-US" dirty="0"/>
          </a:p>
        </p:txBody>
      </p:sp>
      <p:graphicFrame>
        <p:nvGraphicFramePr>
          <p:cNvPr id="5" name="Group 97"/>
          <p:cNvGraphicFramePr>
            <a:graphicFrameLocks noGrp="1"/>
          </p:cNvGraphicFramePr>
          <p:nvPr>
            <p:extLst/>
          </p:nvPr>
        </p:nvGraphicFramePr>
        <p:xfrm>
          <a:off x="3302001" y="2530784"/>
          <a:ext cx="1300162" cy="1460500"/>
        </p:xfrm>
        <a:graphic>
          <a:graphicData uri="http://schemas.openxmlformats.org/drawingml/2006/table">
            <a:tbl>
              <a:tblPr/>
              <a:tblGrid>
                <a:gridCol w="1300162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6" name="Group 115"/>
          <p:cNvGraphicFramePr>
            <a:graphicFrameLocks noGrp="1"/>
          </p:cNvGraphicFramePr>
          <p:nvPr>
            <p:extLst/>
          </p:nvPr>
        </p:nvGraphicFramePr>
        <p:xfrm>
          <a:off x="1970088" y="2530784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7" name="Group 133"/>
          <p:cNvGraphicFramePr>
            <a:graphicFrameLocks noGrp="1"/>
          </p:cNvGraphicFramePr>
          <p:nvPr>
            <p:extLst/>
          </p:nvPr>
        </p:nvGraphicFramePr>
        <p:xfrm>
          <a:off x="4649788" y="2530784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8" name="Group 151"/>
          <p:cNvGraphicFramePr>
            <a:graphicFrameLocks noGrp="1"/>
          </p:cNvGraphicFramePr>
          <p:nvPr>
            <p:extLst/>
          </p:nvPr>
        </p:nvGraphicFramePr>
        <p:xfrm>
          <a:off x="6059488" y="2530784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9" name="Group 169"/>
          <p:cNvGraphicFramePr>
            <a:graphicFrameLocks noGrp="1"/>
          </p:cNvGraphicFramePr>
          <p:nvPr>
            <p:extLst/>
          </p:nvPr>
        </p:nvGraphicFramePr>
        <p:xfrm>
          <a:off x="7469188" y="2530784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10" name="Rectangle 187"/>
          <p:cNvSpPr>
            <a:spLocks/>
          </p:cNvSpPr>
          <p:nvPr/>
        </p:nvSpPr>
        <p:spPr bwMode="auto">
          <a:xfrm>
            <a:off x="4162593" y="1835429"/>
            <a:ext cx="3730290" cy="104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300" b="1" dirty="0" smtClean="0">
                <a:solidFill>
                  <a:srgbClr val="837E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Column Representation</a:t>
            </a:r>
            <a:endParaRPr lang="en-US" sz="2300" b="1" dirty="0">
              <a:solidFill>
                <a:srgbClr val="837EFF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endParaRPr lang="en-US" sz="1700" b="1" dirty="0">
              <a:solidFill>
                <a:prstClr val="black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1" name="Line 188"/>
          <p:cNvSpPr>
            <a:spLocks noChangeShapeType="1"/>
          </p:cNvSpPr>
          <p:nvPr/>
        </p:nvSpPr>
        <p:spPr bwMode="auto">
          <a:xfrm rot="10800000">
            <a:off x="1320801" y="3267384"/>
            <a:ext cx="1982787" cy="0"/>
          </a:xfrm>
          <a:prstGeom prst="line">
            <a:avLst/>
          </a:prstGeom>
          <a:noFill/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2" name="Line 189"/>
          <p:cNvSpPr>
            <a:spLocks noChangeShapeType="1"/>
          </p:cNvSpPr>
          <p:nvPr/>
        </p:nvSpPr>
        <p:spPr bwMode="auto">
          <a:xfrm rot="10800000">
            <a:off x="1322388" y="3661084"/>
            <a:ext cx="6159500" cy="0"/>
          </a:xfrm>
          <a:prstGeom prst="line">
            <a:avLst/>
          </a:prstGeom>
          <a:noFill/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3" name="Rectangle 190"/>
          <p:cNvSpPr>
            <a:spLocks/>
          </p:cNvSpPr>
          <p:nvPr/>
        </p:nvSpPr>
        <p:spPr bwMode="auto">
          <a:xfrm>
            <a:off x="181859" y="2805281"/>
            <a:ext cx="1587500" cy="584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1700" b="1" dirty="0" smtClean="0">
                <a:solidFill>
                  <a:prstClr val="black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Reads Just 3 Columns</a:t>
            </a:r>
            <a:endParaRPr lang="en-US" sz="1700" b="1" dirty="0">
              <a:solidFill>
                <a:prstClr val="black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sp>
        <p:nvSpPr>
          <p:cNvPr id="14" name="Line 192"/>
          <p:cNvSpPr>
            <a:spLocks noChangeShapeType="1"/>
          </p:cNvSpPr>
          <p:nvPr/>
        </p:nvSpPr>
        <p:spPr bwMode="auto">
          <a:xfrm rot="10800000">
            <a:off x="1309688" y="2543484"/>
            <a:ext cx="660400" cy="0"/>
          </a:xfrm>
          <a:prstGeom prst="line">
            <a:avLst/>
          </a:prstGeom>
          <a:noFill/>
          <a:ln w="76200" cap="flat">
            <a:solidFill>
              <a:schemeClr val="tx2">
                <a:lumMod val="40000"/>
                <a:lumOff val="60000"/>
              </a:schemeClr>
            </a:solidFill>
            <a:prstDash val="solid"/>
            <a:miter lim="800000"/>
            <a:headEnd type="stealth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5" name="Rectangle 193"/>
          <p:cNvSpPr>
            <a:spLocks/>
          </p:cNvSpPr>
          <p:nvPr/>
        </p:nvSpPr>
        <p:spPr bwMode="auto">
          <a:xfrm>
            <a:off x="1970088" y="2530784"/>
            <a:ext cx="1308100" cy="1460500"/>
          </a:xfrm>
          <a:prstGeom prst="rect">
            <a:avLst/>
          </a:prstGeom>
          <a:noFill/>
          <a:ln w="25400" cap="flat">
            <a:solidFill>
              <a:schemeClr val="accent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6" name="Rectangle 194"/>
          <p:cNvSpPr>
            <a:spLocks/>
          </p:cNvSpPr>
          <p:nvPr/>
        </p:nvSpPr>
        <p:spPr bwMode="auto">
          <a:xfrm>
            <a:off x="3290888" y="2530784"/>
            <a:ext cx="1308100" cy="1460500"/>
          </a:xfrm>
          <a:prstGeom prst="rect">
            <a:avLst/>
          </a:prstGeom>
          <a:noFill/>
          <a:ln w="25400" cap="flat">
            <a:solidFill>
              <a:schemeClr val="accent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7" name="Rectangle 195"/>
          <p:cNvSpPr>
            <a:spLocks/>
          </p:cNvSpPr>
          <p:nvPr/>
        </p:nvSpPr>
        <p:spPr bwMode="auto">
          <a:xfrm>
            <a:off x="7456488" y="2530784"/>
            <a:ext cx="1384300" cy="1460500"/>
          </a:xfrm>
          <a:prstGeom prst="rect">
            <a:avLst/>
          </a:prstGeom>
          <a:noFill/>
          <a:ln w="25400" cap="flat">
            <a:solidFill>
              <a:schemeClr val="accent2">
                <a:lumMod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>
          <a:xfrm>
            <a:off x="79875" y="4244780"/>
            <a:ext cx="9141417" cy="185808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sz="2800" dirty="0" smtClean="0">
                <a:solidFill>
                  <a:prstClr val="black"/>
                </a:solidFill>
                <a:sym typeface="Chalkboard" charset="0"/>
              </a:rPr>
              <a:t>Assuming each column is same size, reduces bytes read from disk by factor of 3/5</a:t>
            </a:r>
          </a:p>
          <a:p>
            <a:pPr marL="0" indent="0">
              <a:buFont typeface="Arial"/>
              <a:buNone/>
            </a:pPr>
            <a:endParaRPr lang="en-US" sz="2800" b="1" dirty="0" smtClean="0">
              <a:solidFill>
                <a:prstClr val="black"/>
              </a:solidFill>
              <a:sym typeface="Chalkboard" charset="0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124987" y="5486400"/>
            <a:ext cx="901901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prstClr val="black"/>
                </a:solidFill>
                <a:sym typeface="Wingdings"/>
              </a:rPr>
              <a:t>In reality, databases are often 100’s of columns</a:t>
            </a:r>
            <a:endParaRPr lang="en-US" sz="2800" dirty="0">
              <a:solidFill>
                <a:prstClr val="black"/>
              </a:solidFill>
              <a:sym typeface="Chalkboar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44763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54410"/>
    </mc:Choice>
    <mc:Fallback xmlns="">
      <p:transition advTm="544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2" fill="hold">
                      <p:stCondLst>
                        <p:cond delay="indefinite"/>
                      </p:stCondLst>
                      <p:childTnLst>
                        <p:par>
                          <p:cTn id="83" fill="hold">
                            <p:stCondLst>
                              <p:cond delay="0"/>
                            </p:stCondLst>
                            <p:childTnLst>
                              <p:par>
                                <p:cTn id="8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utoUpdateAnimBg="0"/>
      <p:bldP spid="11" grpId="0" animBg="1"/>
      <p:bldP spid="12" grpId="0" animBg="1"/>
      <p:bldP spid="13" grpId="0" autoUpdateAnimBg="0"/>
      <p:bldP spid="14" grpId="0" animBg="1"/>
      <p:bldP spid="15" grpId="0" animBg="1"/>
      <p:bldP spid="16" grpId="0" animBg="1"/>
      <p:bldP spid="17" grpId="0" animBg="1"/>
      <p:bldP spid="18" grpId="0"/>
      <p:bldP spid="1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BED7F1-7F3C-FE4B-9D5A-1D7CF2C821CD}" type="slidenum">
              <a:rPr lang="en-US">
                <a:solidFill>
                  <a:srgbClr val="0C109A"/>
                </a:solidFill>
              </a:rPr>
              <a:pPr/>
              <a:t>39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1536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When Are Columns Right?</a:t>
            </a:r>
            <a:endParaRPr lang="en-US" dirty="0"/>
          </a:p>
        </p:txBody>
      </p:sp>
      <p:sp>
        <p:nvSpPr>
          <p:cNvPr id="153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81000" y="1219200"/>
            <a:ext cx="8382000" cy="5410200"/>
          </a:xfrm>
          <a:ln/>
        </p:spPr>
        <p:txBody>
          <a:bodyPr/>
          <a:lstStyle/>
          <a:p>
            <a:pPr marL="698500" indent="-342900">
              <a:buFont typeface="Arial"/>
              <a:buChar char="•"/>
            </a:pPr>
            <a:r>
              <a:rPr lang="en-US" b="1" dirty="0"/>
              <a:t>Warehousing</a:t>
            </a:r>
            <a:r>
              <a:rPr lang="en-US" dirty="0"/>
              <a:t> (OLAP)</a:t>
            </a:r>
          </a:p>
          <a:p>
            <a:pPr marL="1130300" lvl="1" indent="-342900">
              <a:spcBef>
                <a:spcPts val="300"/>
              </a:spcBef>
              <a:buFont typeface="Arial"/>
              <a:buChar char="•"/>
            </a:pPr>
            <a:r>
              <a:rPr lang="en-US" dirty="0"/>
              <a:t>Read-mostly;  batch update</a:t>
            </a:r>
          </a:p>
          <a:p>
            <a:pPr marL="1130300" lvl="1" indent="-342900">
              <a:spcBef>
                <a:spcPts val="300"/>
              </a:spcBef>
              <a:buFont typeface="Arial"/>
              <a:buChar char="•"/>
            </a:pPr>
            <a:r>
              <a:rPr lang="en-US" dirty="0"/>
              <a:t>Queries: Scan and aggregate a few columns</a:t>
            </a:r>
          </a:p>
          <a:p>
            <a:pPr marL="698500" indent="-342900">
              <a:spcBef>
                <a:spcPts val="1200"/>
              </a:spcBef>
              <a:buFont typeface="Arial"/>
              <a:buChar char="•"/>
            </a:pPr>
            <a:r>
              <a:rPr lang="en-US" dirty="0" smtClean="0"/>
              <a:t>Vs</a:t>
            </a:r>
            <a:r>
              <a:rPr lang="en-US" dirty="0"/>
              <a:t>. Transaction Processing (OLTP)</a:t>
            </a:r>
          </a:p>
          <a:p>
            <a:pPr marL="1130300" lvl="1" indent="-342900">
              <a:spcBef>
                <a:spcPts val="300"/>
              </a:spcBef>
              <a:buFont typeface="Arial"/>
              <a:buChar char="•"/>
            </a:pPr>
            <a:r>
              <a:rPr lang="en-US" dirty="0"/>
              <a:t>Write-intensive, mostly single record ops</a:t>
            </a:r>
            <a:r>
              <a:rPr lang="en-US" dirty="0" smtClean="0"/>
              <a:t>.</a:t>
            </a:r>
            <a:endParaRPr lang="en-US" dirty="0"/>
          </a:p>
          <a:p>
            <a:pPr marL="698500" indent="-342900">
              <a:spcBef>
                <a:spcPts val="1200"/>
              </a:spcBef>
              <a:buFont typeface="Arial"/>
              <a:buChar char="•"/>
            </a:pPr>
            <a:r>
              <a:rPr lang="en-US" b="1" dirty="0"/>
              <a:t>Column-stores: OLAP </a:t>
            </a:r>
            <a:r>
              <a:rPr lang="en-US" b="1" dirty="0" smtClean="0"/>
              <a:t>optimized</a:t>
            </a:r>
            <a:endParaRPr lang="en-US" b="1" dirty="0"/>
          </a:p>
          <a:p>
            <a:pPr marL="698500" indent="-342900">
              <a:spcBef>
                <a:spcPts val="1200"/>
              </a:spcBef>
              <a:buFont typeface="Arial"/>
              <a:buChar char="•"/>
            </a:pPr>
            <a:r>
              <a:rPr lang="en-US" dirty="0" smtClean="0"/>
              <a:t>In </a:t>
            </a:r>
            <a:r>
              <a:rPr lang="en-US" dirty="0"/>
              <a:t>practice </a:t>
            </a:r>
            <a:r>
              <a:rPr lang="en-US" dirty="0" smtClean="0"/>
              <a:t>&gt;10x performance </a:t>
            </a:r>
            <a:r>
              <a:rPr lang="en-US" dirty="0"/>
              <a:t>on comparable </a:t>
            </a:r>
            <a:r>
              <a:rPr lang="en-US" dirty="0" smtClean="0"/>
              <a:t>HW, for many real world analytic applications</a:t>
            </a:r>
          </a:p>
          <a:p>
            <a:pPr marL="1130300" lvl="1" indent="-342900">
              <a:spcBef>
                <a:spcPts val="600"/>
              </a:spcBef>
              <a:buFont typeface="Arial"/>
              <a:buChar char="•"/>
            </a:pPr>
            <a:r>
              <a:rPr lang="en-US" dirty="0" smtClean="0"/>
              <a:t>True even if w/ Flash or main memory!</a:t>
            </a:r>
          </a:p>
          <a:p>
            <a:pPr marL="355600" indent="0">
              <a:spcBef>
                <a:spcPts val="300"/>
              </a:spcBef>
              <a:buNone/>
            </a:pPr>
            <a:endParaRPr lang="en-US" i="1" dirty="0" smtClean="0"/>
          </a:p>
          <a:p>
            <a:pPr marL="355600" indent="0" algn="ctr">
              <a:spcBef>
                <a:spcPts val="300"/>
              </a:spcBef>
              <a:buNone/>
            </a:pPr>
            <a:r>
              <a:rPr lang="en-US" i="1" dirty="0" smtClean="0"/>
              <a:t>Different architectures for different workloads</a:t>
            </a:r>
            <a:endParaRPr lang="en-US" i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51226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6360"/>
    </mc:Choice>
    <mc:Fallback xmlns="">
      <p:transition advTm="1363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36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2" grpId="0" build="p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NL Join Grades and Students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grades (</a:t>
            </a:r>
            <a:r>
              <a:rPr lang="en-US" sz="2400" dirty="0" err="1">
                <a:latin typeface="Courier"/>
                <a:cs typeface="Courier"/>
              </a:rPr>
              <a:t>cid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int</a:t>
            </a:r>
            <a:r>
              <a:rPr lang="en-US" sz="2400" dirty="0">
                <a:latin typeface="Courier"/>
                <a:cs typeface="Courier"/>
              </a:rPr>
              <a:t>, </a:t>
            </a:r>
            <a:r>
              <a:rPr lang="en-US" sz="2400" dirty="0" err="1">
                <a:latin typeface="Courier"/>
                <a:cs typeface="Courier"/>
              </a:rPr>
              <a:t>g_sid</a:t>
            </a:r>
            <a:r>
              <a:rPr lang="en-US" sz="2400" dirty="0">
                <a:latin typeface="Courier"/>
                <a:cs typeface="Courier"/>
              </a:rPr>
              <a:t> </a:t>
            </a:r>
            <a:r>
              <a:rPr lang="en-US" sz="2400" dirty="0" err="1">
                <a:latin typeface="Courier"/>
                <a:cs typeface="Courier"/>
              </a:rPr>
              <a:t>int</a:t>
            </a:r>
            <a:r>
              <a:rPr lang="en-US" sz="2400" dirty="0">
                <a:latin typeface="Courier"/>
                <a:cs typeface="Courier"/>
              </a:rPr>
              <a:t>, grade char(2))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students (</a:t>
            </a:r>
            <a:r>
              <a:rPr lang="en-US" sz="2400" dirty="0" err="1">
                <a:latin typeface="Courier"/>
                <a:cs typeface="Courier"/>
              </a:rPr>
              <a:t>s_int</a:t>
            </a:r>
            <a:r>
              <a:rPr lang="en-US" sz="2400" dirty="0">
                <a:latin typeface="Courier"/>
                <a:cs typeface="Courier"/>
              </a:rPr>
              <a:t>, name char(100))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10 K students </a:t>
            </a:r>
            <a:r>
              <a:rPr lang="en-US" sz="2400" dirty="0">
                <a:sym typeface="Wingdings"/>
              </a:rPr>
              <a:t>x (100 + 8 + 4 bytes)  = 1.1 MB</a:t>
            </a:r>
            <a:endParaRPr lang="en-US" sz="2400" dirty="0"/>
          </a:p>
          <a:p>
            <a:pPr marL="0" indent="0">
              <a:buNone/>
            </a:pPr>
            <a:endParaRPr lang="en-US" sz="2400" dirty="0"/>
          </a:p>
          <a:p>
            <a:pPr marL="0" indent="0">
              <a:buNone/>
            </a:pPr>
            <a:r>
              <a:rPr lang="en-US" sz="2400" u="sng" dirty="0" smtClean="0"/>
              <a:t>Students Inner (Preferred)</a:t>
            </a:r>
          </a:p>
          <a:p>
            <a:r>
              <a:rPr lang="en-US" sz="2400" dirty="0" smtClean="0"/>
              <a:t>Cache students in buffer pool in memory: 1.1/100 s = .011 s</a:t>
            </a:r>
          </a:p>
          <a:p>
            <a:r>
              <a:rPr lang="en-US" sz="2400" dirty="0" smtClean="0"/>
              <a:t>One pass over students (cached) for each grade (no additional cost beside caching)</a:t>
            </a:r>
          </a:p>
          <a:p>
            <a:r>
              <a:rPr lang="en-US" sz="2400" dirty="0" smtClean="0"/>
              <a:t>Time to scan students (previous slide) = .23 s</a:t>
            </a:r>
          </a:p>
          <a:p>
            <a:pPr>
              <a:buFont typeface="Wingdings" charset="2"/>
              <a:buChar char="è"/>
            </a:pPr>
            <a:r>
              <a:rPr lang="en-US" sz="2400" dirty="0" smtClean="0">
                <a:sym typeface="Wingdings"/>
              </a:rPr>
              <a:t>.</a:t>
            </a:r>
            <a:r>
              <a:rPr lang="en-US" sz="2400" dirty="0" smtClean="0">
                <a:sym typeface="Wingdings"/>
              </a:rPr>
              <a:t>241 </a:t>
            </a:r>
            <a:r>
              <a:rPr lang="en-US" sz="2400" dirty="0" smtClean="0">
                <a:sym typeface="Wingdings"/>
              </a:rPr>
              <a:t>s</a:t>
            </a:r>
          </a:p>
          <a:p>
            <a:pPr>
              <a:buFont typeface="Wingdings" charset="2"/>
              <a:buChar char="è"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u="sng" dirty="0" smtClean="0"/>
              <a:t>Grades Inner</a:t>
            </a:r>
            <a:endParaRPr lang="en-US" sz="2400" u="sng" dirty="0"/>
          </a:p>
          <a:p>
            <a:r>
              <a:rPr lang="en-US" sz="2400" dirty="0" smtClean="0"/>
              <a:t>One pass over grades for each student, at .22 sec / pass, plus one seek at 10 </a:t>
            </a:r>
            <a:r>
              <a:rPr lang="en-US" sz="2400" dirty="0" err="1" smtClean="0"/>
              <a:t>ms</a:t>
            </a:r>
            <a:r>
              <a:rPr lang="en-US" sz="2400" dirty="0" smtClean="0"/>
              <a:t> (.01 sec) </a:t>
            </a:r>
            <a:r>
              <a:rPr lang="en-US" sz="2400" dirty="0" smtClean="0">
                <a:sym typeface="Wingdings"/>
              </a:rPr>
              <a:t> .23 sec / pass</a:t>
            </a:r>
            <a:endParaRPr lang="en-US" sz="2400" dirty="0" smtClean="0"/>
          </a:p>
          <a:p>
            <a:pPr>
              <a:buFont typeface="Wingdings" charset="2"/>
              <a:buChar char="è"/>
            </a:pPr>
            <a:r>
              <a:rPr lang="en-US" sz="2400" dirty="0"/>
              <a:t>~</a:t>
            </a:r>
            <a:r>
              <a:rPr lang="en-US" sz="2400" dirty="0" smtClean="0"/>
              <a:t>2300 </a:t>
            </a:r>
            <a:r>
              <a:rPr lang="en-US" sz="2400" dirty="0" smtClean="0"/>
              <a:t>seconds overall</a:t>
            </a:r>
          </a:p>
          <a:p>
            <a:pPr>
              <a:buFont typeface="Wingdings" charset="2"/>
              <a:buChar char="è"/>
            </a:pPr>
            <a:endParaRPr lang="en-US" sz="2400" dirty="0" smtClean="0"/>
          </a:p>
          <a:p>
            <a:r>
              <a:rPr lang="en-US" sz="2400" dirty="0" smtClean="0"/>
              <a:t>(Time to scan students is .011 s, so negligible)</a:t>
            </a:r>
          </a:p>
        </p:txBody>
      </p:sp>
    </p:spTree>
    <p:extLst>
      <p:ext uri="{BB962C8B-B14F-4D97-AF65-F5344CB8AC3E}">
        <p14:creationId xmlns:p14="http://schemas.microsoft.com/office/powerpoint/2010/main" val="14541281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CE1D6-52F4-8B4A-8789-D8601C059C46}" type="slidenum">
              <a:rPr lang="en-US">
                <a:solidFill>
                  <a:srgbClr val="0C109A"/>
                </a:solidFill>
              </a:rPr>
              <a:pPr/>
              <a:t>40</a:t>
            </a:fld>
            <a:endParaRPr lang="en-US">
              <a:solidFill>
                <a:srgbClr val="0C109A"/>
              </a:solidFill>
            </a:endParaRPr>
          </a:p>
        </p:txBody>
      </p:sp>
      <p:grpSp>
        <p:nvGrpSpPr>
          <p:cNvPr id="17413" name="Group 5"/>
          <p:cNvGrpSpPr>
            <a:grpSpLocks/>
          </p:cNvGrpSpPr>
          <p:nvPr/>
        </p:nvGrpSpPr>
        <p:grpSpPr bwMode="auto">
          <a:xfrm>
            <a:off x="3822700" y="4165600"/>
            <a:ext cx="4800600" cy="2451100"/>
            <a:chOff x="0" y="0"/>
            <a:chExt cx="3024" cy="1544"/>
          </a:xfrm>
          <a:solidFill>
            <a:srgbClr val="D3D4FF"/>
          </a:solidFill>
        </p:grpSpPr>
        <p:sp>
          <p:nvSpPr>
            <p:cNvPr id="17409" name="Oval 1"/>
            <p:cNvSpPr>
              <a:spLocks/>
            </p:cNvSpPr>
            <p:nvPr/>
          </p:nvSpPr>
          <p:spPr bwMode="auto">
            <a:xfrm>
              <a:off x="0" y="1273"/>
              <a:ext cx="3016" cy="271"/>
            </a:xfrm>
            <a:prstGeom prst="ellipse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10" name="Rectangle 2"/>
            <p:cNvSpPr>
              <a:spLocks/>
            </p:cNvSpPr>
            <p:nvPr/>
          </p:nvSpPr>
          <p:spPr bwMode="auto">
            <a:xfrm>
              <a:off x="8" y="132"/>
              <a:ext cx="3016" cy="127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11" name="Oval 3"/>
            <p:cNvSpPr>
              <a:spLocks/>
            </p:cNvSpPr>
            <p:nvPr/>
          </p:nvSpPr>
          <p:spPr bwMode="auto">
            <a:xfrm>
              <a:off x="8" y="0"/>
              <a:ext cx="3016" cy="270"/>
            </a:xfrm>
            <a:prstGeom prst="ellipse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12" name="Rectangle 4"/>
            <p:cNvSpPr>
              <a:spLocks/>
            </p:cNvSpPr>
            <p:nvPr/>
          </p:nvSpPr>
          <p:spPr bwMode="auto">
            <a:xfrm>
              <a:off x="8" y="1377"/>
              <a:ext cx="3016" cy="4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17414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82100" cy="1104900"/>
          </a:xfrm>
          <a:ln/>
        </p:spPr>
        <p:txBody>
          <a:bodyPr/>
          <a:lstStyle/>
          <a:p>
            <a:r>
              <a:rPr lang="en-US" dirty="0" smtClean="0"/>
              <a:t>C</a:t>
            </a:r>
            <a:r>
              <a:rPr lang="en-US" dirty="0"/>
              <a:t>-</a:t>
            </a:r>
            <a:r>
              <a:rPr lang="en-US" dirty="0" smtClean="0"/>
              <a:t>Store: Rethinking Database Design from the Ground Up</a:t>
            </a:r>
            <a:endParaRPr lang="en-US" dirty="0"/>
          </a:p>
        </p:txBody>
      </p:sp>
      <p:sp>
        <p:nvSpPr>
          <p:cNvPr id="17415" name="Rectangle 7"/>
          <p:cNvSpPr>
            <a:spLocks/>
          </p:cNvSpPr>
          <p:nvPr/>
        </p:nvSpPr>
        <p:spPr bwMode="auto">
          <a:xfrm>
            <a:off x="5554663" y="6086475"/>
            <a:ext cx="1731962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900">
                <a:solidFill>
                  <a:srgbClr val="242AFF">
                    <a:lumMod val="75000"/>
                  </a:srgbClr>
                </a:solidFill>
                <a:latin typeface="Candara Bold" charset="0"/>
                <a:ea typeface="ＭＳ Ｐゴシック" charset="0"/>
                <a:cs typeface="Candara Bold" charset="0"/>
                <a:sym typeface="Candara Bold" charset="0"/>
              </a:rPr>
              <a:t>Separate Files</a:t>
            </a:r>
          </a:p>
        </p:txBody>
      </p:sp>
      <p:sp>
        <p:nvSpPr>
          <p:cNvPr id="17416" name="Rectangle 8"/>
          <p:cNvSpPr>
            <a:spLocks/>
          </p:cNvSpPr>
          <p:nvPr/>
        </p:nvSpPr>
        <p:spPr bwMode="auto">
          <a:xfrm>
            <a:off x="5033963" y="6299200"/>
            <a:ext cx="27305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700" dirty="0">
                <a:solidFill>
                  <a:srgbClr val="0C109A"/>
                </a:solidFill>
                <a:latin typeface="Candara" charset="0"/>
                <a:ea typeface="ＭＳ Ｐゴシック" charset="0"/>
                <a:cs typeface="Candara" charset="0"/>
                <a:sym typeface="Candara" charset="0"/>
              </a:rPr>
              <a:t>Column-based Compression</a:t>
            </a:r>
          </a:p>
        </p:txBody>
      </p:sp>
      <p:grpSp>
        <p:nvGrpSpPr>
          <p:cNvPr id="17428" name="Group 20"/>
          <p:cNvGrpSpPr>
            <a:grpSpLocks/>
          </p:cNvGrpSpPr>
          <p:nvPr/>
        </p:nvGrpSpPr>
        <p:grpSpPr bwMode="auto">
          <a:xfrm>
            <a:off x="1257300" y="1244600"/>
            <a:ext cx="2247900" cy="3714750"/>
            <a:chOff x="0" y="0"/>
            <a:chExt cx="1416" cy="2340"/>
          </a:xfrm>
        </p:grpSpPr>
        <p:sp>
          <p:nvSpPr>
            <p:cNvPr id="17423" name="Rectangle 15"/>
            <p:cNvSpPr>
              <a:spLocks/>
            </p:cNvSpPr>
            <p:nvPr/>
          </p:nvSpPr>
          <p:spPr bwMode="auto">
            <a:xfrm>
              <a:off x="0" y="888"/>
              <a:ext cx="904" cy="84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300" dirty="0">
                  <a:solidFill>
                    <a:srgbClr val="0C109A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Write optimized storage</a:t>
              </a:r>
            </a:p>
          </p:txBody>
        </p:sp>
        <p:sp>
          <p:nvSpPr>
            <p:cNvPr id="17424" name="Rectangle 16"/>
            <p:cNvSpPr>
              <a:spLocks/>
            </p:cNvSpPr>
            <p:nvPr/>
          </p:nvSpPr>
          <p:spPr bwMode="auto">
            <a:xfrm>
              <a:off x="212" y="0"/>
              <a:ext cx="563" cy="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>
                  <a:solidFill>
                    <a:srgbClr val="0C109A"/>
                  </a:solidFill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Inserts</a:t>
              </a:r>
            </a:p>
          </p:txBody>
        </p:sp>
        <p:sp>
          <p:nvSpPr>
            <p:cNvPr id="17425" name="Rectangle 17"/>
            <p:cNvSpPr>
              <a:spLocks/>
            </p:cNvSpPr>
            <p:nvPr/>
          </p:nvSpPr>
          <p:spPr bwMode="auto">
            <a:xfrm>
              <a:off x="183" y="1860"/>
              <a:ext cx="541" cy="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solidFill>
                    <a:srgbClr val="0C109A"/>
                  </a:solidFill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Tuple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solidFill>
                    <a:srgbClr val="0C109A"/>
                  </a:solidFill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Mover</a:t>
              </a:r>
            </a:p>
          </p:txBody>
        </p:sp>
        <p:sp>
          <p:nvSpPr>
            <p:cNvPr id="17426" name="AutoShape 18"/>
            <p:cNvSpPr>
              <a:spLocks/>
            </p:cNvSpPr>
            <p:nvPr/>
          </p:nvSpPr>
          <p:spPr bwMode="auto">
            <a:xfrm>
              <a:off x="816" y="2056"/>
              <a:ext cx="600" cy="248"/>
            </a:xfrm>
            <a:prstGeom prst="rightArrow">
              <a:avLst>
                <a:gd name="adj1" fmla="val 22583"/>
                <a:gd name="adj2" fmla="val 138710"/>
              </a:avLst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 rot="5400000">
              <a:off x="208" y="568"/>
              <a:ext cx="496" cy="272"/>
            </a:xfrm>
            <a:prstGeom prst="rightArrow">
              <a:avLst>
                <a:gd name="adj1" fmla="val 29417"/>
                <a:gd name="adj2" fmla="val 82354"/>
              </a:avLst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7432" name="Group 24"/>
          <p:cNvGrpSpPr>
            <a:grpSpLocks/>
          </p:cNvGrpSpPr>
          <p:nvPr/>
        </p:nvGrpSpPr>
        <p:grpSpPr bwMode="auto">
          <a:xfrm>
            <a:off x="6235700" y="2286000"/>
            <a:ext cx="2349500" cy="1968500"/>
            <a:chOff x="0" y="0"/>
            <a:chExt cx="1480" cy="1240"/>
          </a:xfrm>
        </p:grpSpPr>
        <p:sp>
          <p:nvSpPr>
            <p:cNvPr id="17429" name="Rectangle 21"/>
            <p:cNvSpPr>
              <a:spLocks/>
            </p:cNvSpPr>
            <p:nvPr/>
          </p:nvSpPr>
          <p:spPr bwMode="auto">
            <a:xfrm>
              <a:off x="0" y="0"/>
              <a:ext cx="1480" cy="616"/>
            </a:xfrm>
            <a:prstGeom prst="rect">
              <a:avLst/>
            </a:prstGeom>
            <a:solidFill>
              <a:srgbClr val="CAB0A5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solidFill>
                    <a:srgbClr val="0C109A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Column-oriented query executor</a:t>
              </a:r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 rot="-5400000">
              <a:off x="720" y="856"/>
              <a:ext cx="496" cy="272"/>
            </a:xfrm>
            <a:prstGeom prst="rightArrow">
              <a:avLst>
                <a:gd name="adj1" fmla="val 29417"/>
                <a:gd name="adj2" fmla="val 82354"/>
              </a:avLst>
            </a:prstGeom>
            <a:blipFill dpi="0" rotWithShape="0">
              <a:blip r:embed="rId4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31" name="AutoShape 23"/>
            <p:cNvSpPr>
              <a:spLocks/>
            </p:cNvSpPr>
            <p:nvPr/>
          </p:nvSpPr>
          <p:spPr bwMode="auto">
            <a:xfrm rot="5400000">
              <a:off x="240" y="856"/>
              <a:ext cx="496" cy="272"/>
            </a:xfrm>
            <a:prstGeom prst="rightArrow">
              <a:avLst>
                <a:gd name="adj1" fmla="val 29417"/>
                <a:gd name="adj2" fmla="val 82354"/>
              </a:avLst>
            </a:prstGeom>
            <a:blipFill dpi="0" rotWithShape="0">
              <a:blip r:embed="rId4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7532" name="Group 124"/>
          <p:cNvGrpSpPr>
            <a:grpSpLocks/>
          </p:cNvGrpSpPr>
          <p:nvPr/>
        </p:nvGrpSpPr>
        <p:grpSpPr bwMode="auto">
          <a:xfrm>
            <a:off x="4208463" y="4578350"/>
            <a:ext cx="4389437" cy="1477963"/>
            <a:chOff x="0" y="0"/>
            <a:chExt cx="2764" cy="931"/>
          </a:xfrm>
        </p:grpSpPr>
        <p:sp>
          <p:nvSpPr>
            <p:cNvPr id="17433" name="Rectangle 25"/>
            <p:cNvSpPr>
              <a:spLocks/>
            </p:cNvSpPr>
            <p:nvPr/>
          </p:nvSpPr>
          <p:spPr bwMode="auto">
            <a:xfrm>
              <a:off x="0" y="0"/>
              <a:ext cx="326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SYM</a:t>
              </a:r>
            </a:p>
          </p:txBody>
        </p:sp>
        <p:sp>
          <p:nvSpPr>
            <p:cNvPr id="17434" name="Rectangle 26"/>
            <p:cNvSpPr>
              <a:spLocks/>
            </p:cNvSpPr>
            <p:nvPr/>
          </p:nvSpPr>
          <p:spPr bwMode="auto">
            <a:xfrm>
              <a:off x="556" y="0"/>
              <a:ext cx="437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PRICE</a:t>
              </a:r>
            </a:p>
          </p:txBody>
        </p:sp>
        <p:sp>
          <p:nvSpPr>
            <p:cNvPr id="17435" name="Rectangle 27"/>
            <p:cNvSpPr>
              <a:spLocks/>
            </p:cNvSpPr>
            <p:nvPr/>
          </p:nvSpPr>
          <p:spPr bwMode="auto">
            <a:xfrm>
              <a:off x="1226" y="0"/>
              <a:ext cx="308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VOL</a:t>
              </a:r>
            </a:p>
          </p:txBody>
        </p:sp>
        <p:sp>
          <p:nvSpPr>
            <p:cNvPr id="17436" name="Rectangle 28"/>
            <p:cNvSpPr>
              <a:spLocks/>
            </p:cNvSpPr>
            <p:nvPr/>
          </p:nvSpPr>
          <p:spPr bwMode="auto">
            <a:xfrm>
              <a:off x="1789" y="0"/>
              <a:ext cx="381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EXCH</a:t>
              </a:r>
            </a:p>
          </p:txBody>
        </p:sp>
        <p:sp>
          <p:nvSpPr>
            <p:cNvPr id="17437" name="Rectangle 29"/>
            <p:cNvSpPr>
              <a:spLocks/>
            </p:cNvSpPr>
            <p:nvPr/>
          </p:nvSpPr>
          <p:spPr bwMode="auto">
            <a:xfrm>
              <a:off x="2383" y="0"/>
              <a:ext cx="381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TIME</a:t>
              </a:r>
            </a:p>
          </p:txBody>
        </p:sp>
      </p:grpSp>
      <p:graphicFrame>
        <p:nvGraphicFramePr>
          <p:cNvPr id="17438" name="Group 30"/>
          <p:cNvGraphicFramePr>
            <a:graphicFrameLocks noGrp="1"/>
          </p:cNvGraphicFramePr>
          <p:nvPr/>
        </p:nvGraphicFramePr>
        <p:xfrm>
          <a:off x="4235450" y="4959350"/>
          <a:ext cx="4344988" cy="1234758"/>
        </p:xfrm>
        <a:graphic>
          <a:graphicData uri="http://schemas.openxmlformats.org/drawingml/2006/table">
            <a:tbl>
              <a:tblPr/>
              <a:tblGrid>
                <a:gridCol w="469900"/>
                <a:gridCol w="469900"/>
                <a:gridCol w="469900"/>
                <a:gridCol w="469900"/>
                <a:gridCol w="561975"/>
                <a:gridCol w="266700"/>
                <a:gridCol w="693738"/>
                <a:gridCol w="276225"/>
                <a:gridCol w="666750"/>
              </a:tblGrid>
              <a:tr h="363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100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10244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363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11245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SUN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58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3455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NQDS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17632" name="Group 224"/>
          <p:cNvGrpSpPr>
            <a:grpSpLocks/>
          </p:cNvGrpSpPr>
          <p:nvPr/>
        </p:nvGrpSpPr>
        <p:grpSpPr bwMode="auto">
          <a:xfrm>
            <a:off x="4525963" y="4806950"/>
            <a:ext cx="3378200" cy="1143000"/>
            <a:chOff x="0" y="0"/>
            <a:chExt cx="2128" cy="720"/>
          </a:xfrm>
        </p:grpSpPr>
        <p:sp>
          <p:nvSpPr>
            <p:cNvPr id="17533" name="Rectangle 125"/>
            <p:cNvSpPr>
              <a:spLocks/>
            </p:cNvSpPr>
            <p:nvPr/>
          </p:nvSpPr>
          <p:spPr bwMode="auto">
            <a:xfrm>
              <a:off x="0" y="0"/>
              <a:ext cx="251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SYM</a:t>
              </a:r>
            </a:p>
          </p:txBody>
        </p:sp>
        <p:sp>
          <p:nvSpPr>
            <p:cNvPr id="17534" name="Rectangle 126"/>
            <p:cNvSpPr>
              <a:spLocks/>
            </p:cNvSpPr>
            <p:nvPr/>
          </p:nvSpPr>
          <p:spPr bwMode="auto">
            <a:xfrm>
              <a:off x="428" y="0"/>
              <a:ext cx="336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PRICE</a:t>
              </a:r>
            </a:p>
          </p:txBody>
        </p:sp>
        <p:sp>
          <p:nvSpPr>
            <p:cNvPr id="17535" name="Rectangle 127"/>
            <p:cNvSpPr>
              <a:spLocks/>
            </p:cNvSpPr>
            <p:nvPr/>
          </p:nvSpPr>
          <p:spPr bwMode="auto">
            <a:xfrm>
              <a:off x="944" y="0"/>
              <a:ext cx="236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VOL</a:t>
              </a:r>
            </a:p>
          </p:txBody>
        </p:sp>
        <p:sp>
          <p:nvSpPr>
            <p:cNvPr id="17536" name="Rectangle 128"/>
            <p:cNvSpPr>
              <a:spLocks/>
            </p:cNvSpPr>
            <p:nvPr/>
          </p:nvSpPr>
          <p:spPr bwMode="auto">
            <a:xfrm>
              <a:off x="1377" y="0"/>
              <a:ext cx="293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EXCH</a:t>
              </a:r>
            </a:p>
          </p:txBody>
        </p:sp>
        <p:sp>
          <p:nvSpPr>
            <p:cNvPr id="17537" name="Rectangle 129"/>
            <p:cNvSpPr>
              <a:spLocks/>
            </p:cNvSpPr>
            <p:nvPr/>
          </p:nvSpPr>
          <p:spPr bwMode="auto">
            <a:xfrm>
              <a:off x="1834" y="0"/>
              <a:ext cx="294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TIME</a:t>
              </a:r>
            </a:p>
          </p:txBody>
        </p:sp>
      </p:grpSp>
      <p:graphicFrame>
        <p:nvGraphicFramePr>
          <p:cNvPr id="17538" name="Group 130"/>
          <p:cNvGraphicFramePr>
            <a:graphicFrameLocks noGrp="1"/>
          </p:cNvGraphicFramePr>
          <p:nvPr/>
        </p:nvGraphicFramePr>
        <p:xfrm>
          <a:off x="4546600" y="5102225"/>
          <a:ext cx="3348038" cy="846139"/>
        </p:xfrm>
        <a:graphic>
          <a:graphicData uri="http://schemas.openxmlformats.org/drawingml/2006/table">
            <a:tbl>
              <a:tblPr/>
              <a:tblGrid>
                <a:gridCol w="361950"/>
                <a:gridCol w="361950"/>
                <a:gridCol w="361950"/>
                <a:gridCol w="361950"/>
                <a:gridCol w="433388"/>
                <a:gridCol w="206375"/>
                <a:gridCol w="534987"/>
                <a:gridCol w="212725"/>
                <a:gridCol w="512763"/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100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10244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11245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2841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SUN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58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3455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NQDS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7641" name="AutoShape 233"/>
          <p:cNvSpPr>
            <a:spLocks/>
          </p:cNvSpPr>
          <p:nvPr/>
        </p:nvSpPr>
        <p:spPr bwMode="auto">
          <a:xfrm>
            <a:off x="3556000" y="5930900"/>
            <a:ext cx="749300" cy="749300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gradFill rotWithShape="0">
            <a:gsLst>
              <a:gs pos="0">
                <a:srgbClr val="F7FF1A"/>
              </a:gs>
              <a:gs pos="100000">
                <a:srgbClr val="FF9407"/>
              </a:gs>
            </a:gsLst>
            <a:lin ang="5400000" scaled="1"/>
          </a:gra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643" name="AutoShape 235"/>
          <p:cNvSpPr>
            <a:spLocks/>
          </p:cNvSpPr>
          <p:nvPr/>
        </p:nvSpPr>
        <p:spPr bwMode="auto">
          <a:xfrm>
            <a:off x="8216900" y="1930400"/>
            <a:ext cx="749300" cy="749300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gradFill rotWithShape="0">
            <a:gsLst>
              <a:gs pos="0">
                <a:srgbClr val="F7FF1A"/>
              </a:gs>
              <a:gs pos="100000">
                <a:srgbClr val="FF9407"/>
              </a:gs>
            </a:gsLst>
            <a:lin ang="5400000" scaled="1"/>
          </a:gra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644" name="AutoShape 236"/>
          <p:cNvSpPr>
            <a:spLocks/>
          </p:cNvSpPr>
          <p:nvPr/>
        </p:nvSpPr>
        <p:spPr bwMode="auto">
          <a:xfrm>
            <a:off x="1295400" y="4064000"/>
            <a:ext cx="406400" cy="406400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gradFill rotWithShape="0">
            <a:gsLst>
              <a:gs pos="0">
                <a:srgbClr val="F7FF1A"/>
              </a:gs>
              <a:gs pos="100000">
                <a:srgbClr val="FF9407"/>
              </a:gs>
            </a:gsLst>
            <a:lin ang="5400000" scaled="1"/>
          </a:gra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645" name="Rectangle 237"/>
          <p:cNvSpPr>
            <a:spLocks/>
          </p:cNvSpPr>
          <p:nvPr/>
        </p:nvSpPr>
        <p:spPr bwMode="auto">
          <a:xfrm>
            <a:off x="0" y="6575264"/>
            <a:ext cx="641350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45720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ja-JP" alt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“</a:t>
            </a:r>
            <a:r>
              <a:rPr 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C-Store: A Column-oriented DBMS</a:t>
            </a:r>
            <a:r>
              <a:rPr lang="ja-JP" alt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”</a:t>
            </a:r>
            <a:r>
              <a:rPr 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 -- VLDB 05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810000" y="5029200"/>
            <a:ext cx="4800600" cy="1066800"/>
            <a:chOff x="3810000" y="5029200"/>
            <a:chExt cx="4800600" cy="1066800"/>
          </a:xfrm>
        </p:grpSpPr>
        <p:cxnSp>
          <p:nvCxnSpPr>
            <p:cNvPr id="3" name="Straight Connector 2"/>
            <p:cNvCxnSpPr/>
            <p:nvPr/>
          </p:nvCxnSpPr>
          <p:spPr bwMode="auto">
            <a:xfrm>
              <a:off x="3810000" y="5029200"/>
              <a:ext cx="4800600" cy="0"/>
            </a:xfrm>
            <a:prstGeom prst="line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8" name="Straight Connector 57"/>
            <p:cNvCxnSpPr/>
            <p:nvPr/>
          </p:nvCxnSpPr>
          <p:spPr bwMode="auto">
            <a:xfrm>
              <a:off x="3810000" y="5562600"/>
              <a:ext cx="4800600" cy="0"/>
            </a:xfrm>
            <a:prstGeom prst="line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3810000" y="6096000"/>
              <a:ext cx="4800600" cy="0"/>
            </a:xfrm>
            <a:prstGeom prst="line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7" name="TextBox 6"/>
          <p:cNvSpPr txBox="1"/>
          <p:nvPr/>
        </p:nvSpPr>
        <p:spPr>
          <a:xfrm>
            <a:off x="228600" y="5105400"/>
            <a:ext cx="2895600" cy="707886"/>
          </a:xfrm>
          <a:prstGeom prst="rect">
            <a:avLst/>
          </a:prstGeom>
          <a:solidFill>
            <a:srgbClr val="CCFFCC"/>
          </a:solidFill>
          <a:ln w="28575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  <a:latin typeface="Chalkboard" charset="0"/>
                <a:ea typeface="ヒラギノ明朝 ProN W3" charset="0"/>
                <a:cs typeface="ヒラギノ明朝 ProN W3" charset="0"/>
                <a:sym typeface="Chalkboard" charset="0"/>
              </a:rPr>
              <a:t>Shared nothing 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Chalkboard" charset="0"/>
                <a:ea typeface="ヒラギノ明朝 ProN W3" charset="0"/>
                <a:cs typeface="ヒラギノ明朝 ProN W3" charset="0"/>
                <a:sym typeface="Chalkboard" charset="0"/>
              </a:rPr>
              <a:t>h</a:t>
            </a:r>
            <a:r>
              <a:rPr lang="en-US" sz="2000" dirty="0" smtClean="0">
                <a:solidFill>
                  <a:srgbClr val="000000"/>
                </a:solidFill>
                <a:latin typeface="Chalkboard" charset="0"/>
                <a:ea typeface="ヒラギノ明朝 ProN W3" charset="0"/>
                <a:cs typeface="ヒラギノ明朝 ProN W3" charset="0"/>
                <a:sym typeface="Chalkboard" charset="0"/>
              </a:rPr>
              <a:t>orizontal partitioning</a:t>
            </a:r>
            <a:endParaRPr lang="en-US" sz="2000" dirty="0">
              <a:solidFill>
                <a:srgbClr val="000000"/>
              </a:solidFill>
              <a:latin typeface="Chalkboard" charset="0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21811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75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174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6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6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5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5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" fill="hold"/>
                                        <p:tgtEl>
                                          <p:spTgt spid="176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" fill="hold"/>
                                        <p:tgtEl>
                                          <p:spTgt spid="176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75" fill="hold"/>
                                        <p:tgtEl>
                                          <p:spTgt spid="17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" fill="hold"/>
                                        <p:tgtEl>
                                          <p:spTgt spid="17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" fill="hold"/>
                                        <p:tgtEl>
                                          <p:spTgt spid="17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" fill="hold"/>
                                        <p:tgtEl>
                                          <p:spTgt spid="17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7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utoUpdateAnimBg="0"/>
      <p:bldP spid="17641" grpId="0" animBg="1"/>
      <p:bldP spid="17643" grpId="0" animBg="1"/>
      <p:bldP spid="17644" grpId="0" animBg="1"/>
      <p:bldP spid="17645" grpId="0" autoUpdateAnimBg="0"/>
      <p:bldP spid="7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87F6-EA71-E341-A1B2-16F189D99B5B}" type="slidenum">
              <a:rPr lang="en-US">
                <a:solidFill>
                  <a:srgbClr val="0C109A"/>
                </a:solidFill>
              </a:rPr>
              <a:pPr/>
              <a:t>41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1066800"/>
            <a:ext cx="2514600" cy="2273300"/>
          </a:xfrm>
          <a:ln/>
        </p:spPr>
        <p:txBody>
          <a:bodyPr/>
          <a:lstStyle/>
          <a:p>
            <a:pPr marL="698500" indent="-342900"/>
            <a:r>
              <a:rPr lang="en-US" b="1" dirty="0" smtClean="0"/>
              <a:t>Traditional Row </a:t>
            </a:r>
            <a:r>
              <a:rPr lang="en-US" b="1" dirty="0"/>
              <a:t>Store</a:t>
            </a:r>
          </a:p>
        </p:txBody>
      </p:sp>
      <p:sp>
        <p:nvSpPr>
          <p:cNvPr id="19459" name="Rectangle 3"/>
          <p:cNvSpPr>
            <a:spLocks/>
          </p:cNvSpPr>
          <p:nvPr/>
        </p:nvSpPr>
        <p:spPr bwMode="auto">
          <a:xfrm>
            <a:off x="5486400" y="889000"/>
            <a:ext cx="3848100" cy="1320800"/>
          </a:xfrm>
          <a:prstGeom prst="rect">
            <a:avLst/>
          </a:prstGeom>
          <a:noFill/>
          <a:ln w="12700" cap="flat">
            <a:noFill/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ts val="11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SELECT </a:t>
            </a:r>
            <a:r>
              <a:rPr 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avg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(price)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FROM </a:t>
            </a:r>
            <a:r>
              <a:rPr 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tickstore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WHERE symbol = 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GM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AND date = 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1/17/2007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endParaRPr lang="en-US" sz="2000" dirty="0">
              <a:solidFill>
                <a:srgbClr val="000000">
                  <a:lumMod val="85000"/>
                  <a:lumOff val="15000"/>
                </a:srgbClr>
              </a:solidFill>
              <a:latin typeface="Courier New Bold" charset="0"/>
              <a:ea typeface="ＭＳ Ｐゴシック" charset="0"/>
              <a:cs typeface="Courier New Bold" charset="0"/>
              <a:sym typeface="Courier New Bold" charset="0"/>
            </a:endParaRPr>
          </a:p>
        </p:txBody>
      </p:sp>
      <p:sp>
        <p:nvSpPr>
          <p:cNvPr id="19460" name="Rectangle 4"/>
          <p:cNvSpPr>
            <a:spLocks/>
          </p:cNvSpPr>
          <p:nvPr/>
        </p:nvSpPr>
        <p:spPr bwMode="auto">
          <a:xfrm>
            <a:off x="1409700" y="4902200"/>
            <a:ext cx="5549900" cy="1727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19461" name="Group 5"/>
          <p:cNvGraphicFramePr>
            <a:graphicFrameLocks noGrp="1"/>
          </p:cNvGraphicFramePr>
          <p:nvPr/>
        </p:nvGraphicFramePr>
        <p:xfrm>
          <a:off x="1511300" y="5383213"/>
          <a:ext cx="5345113" cy="26670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483" name="Group 27"/>
          <p:cNvGraphicFramePr>
            <a:graphicFrameLocks noGrp="1"/>
          </p:cNvGraphicFramePr>
          <p:nvPr/>
        </p:nvGraphicFramePr>
        <p:xfrm>
          <a:off x="1511300" y="5676900"/>
          <a:ext cx="5345113" cy="26670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505" name="Group 49"/>
          <p:cNvGraphicFramePr>
            <a:graphicFrameLocks noGrp="1"/>
          </p:cNvGraphicFramePr>
          <p:nvPr/>
        </p:nvGraphicFramePr>
        <p:xfrm>
          <a:off x="1511300" y="5981700"/>
          <a:ext cx="5345113" cy="25908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54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527" name="Group 71"/>
          <p:cNvGraphicFramePr>
            <a:graphicFrameLocks noGrp="1"/>
          </p:cNvGraphicFramePr>
          <p:nvPr/>
        </p:nvGraphicFramePr>
        <p:xfrm>
          <a:off x="1511300" y="6273800"/>
          <a:ext cx="5345113" cy="25908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54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19551" name="Group 95"/>
          <p:cNvGrpSpPr>
            <a:grpSpLocks/>
          </p:cNvGrpSpPr>
          <p:nvPr/>
        </p:nvGrpSpPr>
        <p:grpSpPr bwMode="auto">
          <a:xfrm>
            <a:off x="3403600" y="3683000"/>
            <a:ext cx="1562100" cy="1203325"/>
            <a:chOff x="0" y="0"/>
            <a:chExt cx="984" cy="75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49" name="Line 93"/>
            <p:cNvSpPr>
              <a:spLocks noChangeShapeType="1"/>
            </p:cNvSpPr>
            <p:nvPr/>
          </p:nvSpPr>
          <p:spPr bwMode="auto">
            <a:xfrm flipH="1">
              <a:off x="488" y="464"/>
              <a:ext cx="0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9550" name="Rectangle 94"/>
            <p:cNvSpPr>
              <a:spLocks/>
            </p:cNvSpPr>
            <p:nvPr/>
          </p:nvSpPr>
          <p:spPr bwMode="auto">
            <a:xfrm>
              <a:off x="0" y="0"/>
              <a:ext cx="984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 = 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7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</p:grpSp>
      <p:grpSp>
        <p:nvGrpSpPr>
          <p:cNvPr id="19554" name="Group 98"/>
          <p:cNvGrpSpPr>
            <a:grpSpLocks/>
          </p:cNvGrpSpPr>
          <p:nvPr/>
        </p:nvGrpSpPr>
        <p:grpSpPr bwMode="auto">
          <a:xfrm>
            <a:off x="3403600" y="2438400"/>
            <a:ext cx="1600200" cy="1228725"/>
            <a:chOff x="0" y="0"/>
            <a:chExt cx="1008" cy="77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52" name="Rectangle 96"/>
            <p:cNvSpPr>
              <a:spLocks/>
            </p:cNvSpPr>
            <p:nvPr/>
          </p:nvSpPr>
          <p:spPr bwMode="auto">
            <a:xfrm>
              <a:off x="0" y="0"/>
              <a:ext cx="1008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7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9553" name="Line 97"/>
            <p:cNvSpPr>
              <a:spLocks noChangeShapeType="1"/>
            </p:cNvSpPr>
            <p:nvPr/>
          </p:nvSpPr>
          <p:spPr bwMode="auto">
            <a:xfrm flipH="1">
              <a:off x="480" y="464"/>
              <a:ext cx="16" cy="310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9557" name="Group 101"/>
          <p:cNvGrpSpPr>
            <a:grpSpLocks/>
          </p:cNvGrpSpPr>
          <p:nvPr/>
        </p:nvGrpSpPr>
        <p:grpSpPr bwMode="auto">
          <a:xfrm>
            <a:off x="3403600" y="1143000"/>
            <a:ext cx="1600200" cy="1292225"/>
            <a:chOff x="0" y="0"/>
            <a:chExt cx="1008" cy="81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55" name="Rectangle 99"/>
            <p:cNvSpPr>
              <a:spLocks/>
            </p:cNvSpPr>
            <p:nvPr/>
          </p:nvSpPr>
          <p:spPr bwMode="auto">
            <a:xfrm>
              <a:off x="0" y="0"/>
              <a:ext cx="1008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</a:t>
              </a:r>
            </a:p>
          </p:txBody>
        </p:sp>
        <p:sp>
          <p:nvSpPr>
            <p:cNvPr id="19556" name="Line 100"/>
            <p:cNvSpPr>
              <a:spLocks noChangeShapeType="1"/>
            </p:cNvSpPr>
            <p:nvPr/>
          </p:nvSpPr>
          <p:spPr bwMode="auto">
            <a:xfrm flipH="1">
              <a:off x="496" y="488"/>
              <a:ext cx="16" cy="326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9561" name="Group 105"/>
          <p:cNvGrpSpPr>
            <a:grpSpLocks/>
          </p:cNvGrpSpPr>
          <p:nvPr/>
        </p:nvGrpSpPr>
        <p:grpSpPr bwMode="auto">
          <a:xfrm>
            <a:off x="2520950" y="2032000"/>
            <a:ext cx="3351213" cy="2743200"/>
            <a:chOff x="0" y="0"/>
            <a:chExt cx="2111" cy="1728"/>
          </a:xfrm>
        </p:grpSpPr>
        <p:sp>
          <p:nvSpPr>
            <p:cNvPr id="19558" name="Rectangle 102"/>
            <p:cNvSpPr>
              <a:spLocks/>
            </p:cNvSpPr>
            <p:nvPr/>
          </p:nvSpPr>
          <p:spPr bwMode="auto">
            <a:xfrm>
              <a:off x="1184" y="154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19559" name="Rectangle 103"/>
            <p:cNvSpPr>
              <a:spLocks/>
            </p:cNvSpPr>
            <p:nvPr/>
          </p:nvSpPr>
          <p:spPr bwMode="auto">
            <a:xfrm>
              <a:off x="1184" y="78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19560" name="Rectangle 104"/>
            <p:cNvSpPr>
              <a:spLocks/>
            </p:cNvSpPr>
            <p:nvPr/>
          </p:nvSpPr>
          <p:spPr bwMode="auto">
            <a:xfrm>
              <a:off x="0" y="0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716034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836"/>
    </mc:Choice>
    <mc:Fallback xmlns="">
      <p:transition advTm="69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 animBg="1" autoUpdateAnimBg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2C0C5-2033-EB4E-AD47-2F264506EB10}" type="slidenum">
              <a:rPr lang="en-US">
                <a:solidFill>
                  <a:srgbClr val="0C109A"/>
                </a:solidFill>
              </a:rPr>
              <a:pPr/>
              <a:t>42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52400" y="914400"/>
            <a:ext cx="3276600" cy="914400"/>
          </a:xfrm>
          <a:ln/>
        </p:spPr>
        <p:txBody>
          <a:bodyPr/>
          <a:lstStyle/>
          <a:p>
            <a:pPr marL="698500" indent="-342900"/>
            <a:r>
              <a:rPr lang="en-US" b="1" dirty="0" smtClean="0">
                <a:latin typeface="+mj-lt"/>
              </a:rPr>
              <a:t>Basic Column  Store</a:t>
            </a:r>
            <a:endParaRPr lang="en-US" b="1" dirty="0">
              <a:latin typeface="+mj-lt"/>
            </a:endParaRPr>
          </a:p>
          <a:p>
            <a:pPr marL="698500" indent="-342900"/>
            <a:r>
              <a:rPr lang="ja-JP" altLang="en-US" dirty="0">
                <a:latin typeface="+mj-lt"/>
              </a:rPr>
              <a:t>“</a:t>
            </a:r>
            <a:r>
              <a:rPr lang="en-US" dirty="0" smtClean="0">
                <a:latin typeface="+mj-lt"/>
              </a:rPr>
              <a:t>Early Materialization</a:t>
            </a:r>
            <a:r>
              <a:rPr lang="ja-JP" altLang="en-US" dirty="0">
                <a:latin typeface="+mj-lt"/>
              </a:rPr>
              <a:t>”</a:t>
            </a:r>
            <a:endParaRPr lang="en-US" dirty="0">
              <a:latin typeface="+mj-lt"/>
            </a:endParaRPr>
          </a:p>
        </p:txBody>
      </p:sp>
      <p:sp>
        <p:nvSpPr>
          <p:cNvPr id="20483" name="Rectangle 3"/>
          <p:cNvSpPr>
            <a:spLocks/>
          </p:cNvSpPr>
          <p:nvPr/>
        </p:nvSpPr>
        <p:spPr bwMode="auto">
          <a:xfrm>
            <a:off x="5143500" y="850900"/>
            <a:ext cx="3848100" cy="1320800"/>
          </a:xfrm>
          <a:prstGeom prst="rect">
            <a:avLst/>
          </a:prstGeom>
          <a:noFill/>
          <a:ln w="12700" cap="flat">
            <a:noFill/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ts val="11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SELECT </a:t>
            </a:r>
            <a:r>
              <a:rPr lang="en-US" sz="2000" dirty="0" err="1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avg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(price)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FROM </a:t>
            </a:r>
            <a:r>
              <a:rPr lang="en-US" sz="2000" dirty="0" err="1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tickstore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WHERE symbol = 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GM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AND date = 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1/17/2007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endParaRPr lang="en-US" sz="2000" dirty="0">
              <a:solidFill>
                <a:srgbClr val="262626"/>
              </a:solidFill>
              <a:latin typeface="Courier New Bold" charset="0"/>
              <a:ea typeface="ＭＳ Ｐゴシック" charset="0"/>
              <a:cs typeface="Courier New Bold" charset="0"/>
              <a:sym typeface="Courier New Bold" charset="0"/>
            </a:endParaRPr>
          </a:p>
        </p:txBody>
      </p:sp>
      <p:grpSp>
        <p:nvGrpSpPr>
          <p:cNvPr id="20490" name="Group 10"/>
          <p:cNvGrpSpPr>
            <a:grpSpLocks/>
          </p:cNvGrpSpPr>
          <p:nvPr/>
        </p:nvGrpSpPr>
        <p:grpSpPr bwMode="auto">
          <a:xfrm>
            <a:off x="3276600" y="1905000"/>
            <a:ext cx="1600200" cy="3159125"/>
            <a:chOff x="0" y="0"/>
            <a:chExt cx="1008" cy="1990"/>
          </a:xfrm>
          <a:solidFill>
            <a:schemeClr val="accent5">
              <a:lumMod val="95000"/>
            </a:schemeClr>
          </a:solidFill>
        </p:grpSpPr>
        <p:sp>
          <p:nvSpPr>
            <p:cNvPr id="20484" name="Line 4"/>
            <p:cNvSpPr>
              <a:spLocks noChangeShapeType="1"/>
            </p:cNvSpPr>
            <p:nvPr/>
          </p:nvSpPr>
          <p:spPr bwMode="auto">
            <a:xfrm flipH="1">
              <a:off x="488" y="1696"/>
              <a:ext cx="0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485" name="Rectangle 5"/>
            <p:cNvSpPr>
              <a:spLocks/>
            </p:cNvSpPr>
            <p:nvPr/>
          </p:nvSpPr>
          <p:spPr bwMode="auto">
            <a:xfrm>
              <a:off x="0" y="1352"/>
              <a:ext cx="984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 err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</a:t>
              </a:r>
              <a:r>
                <a:rPr lang="en-US" sz="11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= </a:t>
              </a:r>
              <a:r>
                <a:rPr lang="ja-JP" altLang="en-US" sz="1100" b="1" dirty="0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1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100" b="1" dirty="0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486" name="Rectangle 6"/>
            <p:cNvSpPr>
              <a:spLocks/>
            </p:cNvSpPr>
            <p:nvPr/>
          </p:nvSpPr>
          <p:spPr bwMode="auto">
            <a:xfrm>
              <a:off x="0" y="688"/>
              <a:ext cx="1008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487" name="Line 7"/>
            <p:cNvSpPr>
              <a:spLocks noChangeShapeType="1"/>
            </p:cNvSpPr>
            <p:nvPr/>
          </p:nvSpPr>
          <p:spPr bwMode="auto">
            <a:xfrm flipH="1">
              <a:off x="472" y="1040"/>
              <a:ext cx="8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488" name="Rectangle 8"/>
            <p:cNvSpPr>
              <a:spLocks/>
            </p:cNvSpPr>
            <p:nvPr/>
          </p:nvSpPr>
          <p:spPr bwMode="auto">
            <a:xfrm>
              <a:off x="0" y="0"/>
              <a:ext cx="1008" cy="35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</a:t>
              </a:r>
            </a:p>
          </p:txBody>
        </p:sp>
        <p:sp>
          <p:nvSpPr>
            <p:cNvPr id="20489" name="Line 9"/>
            <p:cNvSpPr>
              <a:spLocks noChangeShapeType="1"/>
            </p:cNvSpPr>
            <p:nvPr/>
          </p:nvSpPr>
          <p:spPr bwMode="auto">
            <a:xfrm flipH="1">
              <a:off x="488" y="384"/>
              <a:ext cx="0" cy="272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20491" name="Rectangle 11"/>
          <p:cNvSpPr>
            <a:spLocks/>
          </p:cNvSpPr>
          <p:nvPr/>
        </p:nvSpPr>
        <p:spPr bwMode="auto">
          <a:xfrm>
            <a:off x="1917700" y="5067300"/>
            <a:ext cx="4533900" cy="17145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0492" name="Group 12"/>
          <p:cNvGraphicFramePr>
            <a:graphicFrameLocks noGrp="1"/>
          </p:cNvGraphicFramePr>
          <p:nvPr/>
        </p:nvGraphicFramePr>
        <p:xfrm>
          <a:off x="2882900" y="5549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10" name="Group 30"/>
          <p:cNvGraphicFramePr>
            <a:graphicFrameLocks noGrp="1"/>
          </p:cNvGraphicFramePr>
          <p:nvPr/>
        </p:nvGraphicFramePr>
        <p:xfrm>
          <a:off x="2032000" y="5549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28" name="Group 48"/>
          <p:cNvGraphicFramePr>
            <a:graphicFrameLocks noGrp="1"/>
          </p:cNvGraphicFramePr>
          <p:nvPr/>
        </p:nvGraphicFramePr>
        <p:xfrm>
          <a:off x="3671888" y="5549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46" name="Group 66"/>
          <p:cNvGraphicFramePr>
            <a:graphicFrameLocks noGrp="1"/>
          </p:cNvGraphicFramePr>
          <p:nvPr/>
        </p:nvGraphicFramePr>
        <p:xfrm>
          <a:off x="4548188" y="5575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64" name="Group 84"/>
          <p:cNvGraphicFramePr>
            <a:graphicFrameLocks noGrp="1"/>
          </p:cNvGraphicFramePr>
          <p:nvPr/>
        </p:nvGraphicFramePr>
        <p:xfrm>
          <a:off x="5335588" y="5562600"/>
          <a:ext cx="965200" cy="10795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20582" name="Rectangle 102"/>
          <p:cNvSpPr>
            <a:spLocks/>
          </p:cNvSpPr>
          <p:nvPr/>
        </p:nvSpPr>
        <p:spPr bwMode="auto">
          <a:xfrm>
            <a:off x="2882900" y="3857625"/>
            <a:ext cx="2590800" cy="749300"/>
          </a:xfrm>
          <a:prstGeom prst="rect">
            <a:avLst/>
          </a:prstGeom>
          <a:solidFill>
            <a:schemeClr val="accent5">
              <a:lumMod val="95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Construct Tuples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200" b="1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200" b="1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graphicFrame>
        <p:nvGraphicFramePr>
          <p:cNvPr id="20583" name="Group 103"/>
          <p:cNvGraphicFramePr>
            <a:graphicFrameLocks noGrp="1"/>
          </p:cNvGraphicFramePr>
          <p:nvPr>
            <p:extLst/>
          </p:nvPr>
        </p:nvGraphicFramePr>
        <p:xfrm>
          <a:off x="3035300" y="4203700"/>
          <a:ext cx="2235200" cy="320040"/>
        </p:xfrm>
        <a:graphic>
          <a:graphicData uri="http://schemas.openxmlformats.org/drawingml/2006/table">
            <a:tbl>
              <a:tblPr/>
              <a:tblGrid>
                <a:gridCol w="698500"/>
                <a:gridCol w="698500"/>
                <a:gridCol w="8382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0600" name="Group 120"/>
          <p:cNvGrpSpPr>
            <a:grpSpLocks/>
          </p:cNvGrpSpPr>
          <p:nvPr/>
        </p:nvGrpSpPr>
        <p:grpSpPr bwMode="auto">
          <a:xfrm>
            <a:off x="2362200" y="3857625"/>
            <a:ext cx="3200400" cy="1704975"/>
            <a:chOff x="0" y="0"/>
            <a:chExt cx="2016" cy="1073"/>
          </a:xfrm>
        </p:grpSpPr>
        <p:sp>
          <p:nvSpPr>
            <p:cNvPr id="20597" name="Line 117"/>
            <p:cNvSpPr>
              <a:spLocks noChangeShapeType="1"/>
            </p:cNvSpPr>
            <p:nvPr/>
          </p:nvSpPr>
          <p:spPr bwMode="auto">
            <a:xfrm rot="10800000" flipH="1">
              <a:off x="0" y="409"/>
              <a:ext cx="624" cy="66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598" name="Line 118"/>
            <p:cNvSpPr>
              <a:spLocks noChangeShapeType="1"/>
            </p:cNvSpPr>
            <p:nvPr/>
          </p:nvSpPr>
          <p:spPr bwMode="auto">
            <a:xfrm rot="10800000" flipH="1">
              <a:off x="496" y="409"/>
              <a:ext cx="520" cy="632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599" name="Line 119"/>
            <p:cNvSpPr>
              <a:spLocks noChangeShapeType="1"/>
            </p:cNvSpPr>
            <p:nvPr/>
          </p:nvSpPr>
          <p:spPr bwMode="auto">
            <a:xfrm rot="10800000">
              <a:off x="1576" y="409"/>
              <a:ext cx="440" cy="632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20601" name="Rectangle 121"/>
          <p:cNvSpPr>
            <a:spLocks/>
          </p:cNvSpPr>
          <p:nvPr/>
        </p:nvSpPr>
        <p:spPr bwMode="auto">
          <a:xfrm>
            <a:off x="6553200" y="5435600"/>
            <a:ext cx="2438400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i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Fields from same tuple at same index (position) in</a:t>
            </a:r>
            <a:r>
              <a:rPr lang="en-US" sz="2000" b="1" i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 </a:t>
            </a:r>
            <a:r>
              <a:rPr lang="en-US" sz="2000" b="1" i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each column file</a:t>
            </a:r>
          </a:p>
        </p:txBody>
      </p:sp>
      <p:sp>
        <p:nvSpPr>
          <p:cNvPr id="20602" name="AutoShape 122"/>
          <p:cNvSpPr>
            <a:spLocks/>
          </p:cNvSpPr>
          <p:nvPr/>
        </p:nvSpPr>
        <p:spPr bwMode="auto">
          <a:xfrm>
            <a:off x="6019800" y="2641600"/>
            <a:ext cx="2717800" cy="1346200"/>
          </a:xfrm>
          <a:prstGeom prst="roundRect">
            <a:avLst>
              <a:gd name="adj" fmla="val 14148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Row-oriented plan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b="1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grpSp>
        <p:nvGrpSpPr>
          <p:cNvPr id="20606" name="Group 126"/>
          <p:cNvGrpSpPr>
            <a:grpSpLocks/>
          </p:cNvGrpSpPr>
          <p:nvPr/>
        </p:nvGrpSpPr>
        <p:grpSpPr bwMode="auto">
          <a:xfrm>
            <a:off x="2438400" y="1524000"/>
            <a:ext cx="3421063" cy="2311400"/>
            <a:chOff x="-44" y="192"/>
            <a:chExt cx="2155" cy="1456"/>
          </a:xfrm>
        </p:grpSpPr>
        <p:sp>
          <p:nvSpPr>
            <p:cNvPr id="20603" name="Rectangle 123"/>
            <p:cNvSpPr>
              <a:spLocks/>
            </p:cNvSpPr>
            <p:nvPr/>
          </p:nvSpPr>
          <p:spPr bwMode="auto">
            <a:xfrm>
              <a:off x="1184" y="146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20604" name="Rectangle 124"/>
            <p:cNvSpPr>
              <a:spLocks/>
            </p:cNvSpPr>
            <p:nvPr/>
          </p:nvSpPr>
          <p:spPr bwMode="auto">
            <a:xfrm>
              <a:off x="1184" y="78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20605" name="Rectangle 125"/>
            <p:cNvSpPr>
              <a:spLocks/>
            </p:cNvSpPr>
            <p:nvPr/>
          </p:nvSpPr>
          <p:spPr bwMode="auto">
            <a:xfrm>
              <a:off x="-44" y="192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911221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1039"/>
    </mc:Choice>
    <mc:Fallback xmlns="">
      <p:transition advTm="8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85185E-6 L -3.33333E-6 -0.1636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04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82" grpId="0" animBg="1" autoUpdateAnimBg="0"/>
      <p:bldP spid="20601" grpId="0" autoUpdateAnimBg="0"/>
      <p:bldP spid="20602" grpId="0" animBg="1" autoUpdateAnimBg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0665-21DE-604A-8B45-FEE389BBCA37}" type="slidenum">
              <a:rPr lang="en-US">
                <a:solidFill>
                  <a:srgbClr val="0C109A"/>
                </a:solidFill>
              </a:rPr>
              <a:pPr/>
              <a:t>43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88900" y="1079500"/>
            <a:ext cx="3627230" cy="2273300"/>
          </a:xfrm>
          <a:ln/>
        </p:spPr>
        <p:txBody>
          <a:bodyPr/>
          <a:lstStyle/>
          <a:p>
            <a:pPr marL="698500" indent="-342900"/>
            <a:r>
              <a:rPr lang="en-US" b="1" dirty="0"/>
              <a:t>C-Store</a:t>
            </a:r>
          </a:p>
          <a:p>
            <a:pPr marL="1130300" lvl="1" indent="-342900"/>
            <a:r>
              <a:rPr lang="ja-JP" altLang="en-US" dirty="0">
                <a:latin typeface="Arial"/>
              </a:rPr>
              <a:t>“</a:t>
            </a:r>
            <a:r>
              <a:rPr lang="en-US" dirty="0"/>
              <a:t>Late </a:t>
            </a:r>
            <a:r>
              <a:rPr lang="en-US" dirty="0" smtClean="0"/>
              <a:t>Materialization</a:t>
            </a:r>
            <a:r>
              <a:rPr lang="ja-JP" altLang="en-US" dirty="0" smtClean="0">
                <a:latin typeface="Arial"/>
              </a:rPr>
              <a:t>”</a:t>
            </a:r>
            <a:endParaRPr lang="en-US" dirty="0"/>
          </a:p>
        </p:txBody>
      </p:sp>
      <p:sp>
        <p:nvSpPr>
          <p:cNvPr id="21507" name="Rectangle 3"/>
          <p:cNvSpPr>
            <a:spLocks/>
          </p:cNvSpPr>
          <p:nvPr/>
        </p:nvSpPr>
        <p:spPr bwMode="auto">
          <a:xfrm>
            <a:off x="2476500" y="5194300"/>
            <a:ext cx="4533900" cy="1714500"/>
          </a:xfrm>
          <a:prstGeom prst="rect">
            <a:avLst/>
          </a:prstGeom>
          <a:solidFill>
            <a:srgbClr val="DDDDD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1508" name="Group 4"/>
          <p:cNvGraphicFramePr>
            <a:graphicFrameLocks noGrp="1"/>
          </p:cNvGraphicFramePr>
          <p:nvPr/>
        </p:nvGraphicFramePr>
        <p:xfrm>
          <a:off x="3441700" y="5676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26" name="Group 22"/>
          <p:cNvGraphicFramePr>
            <a:graphicFrameLocks noGrp="1"/>
          </p:cNvGraphicFramePr>
          <p:nvPr/>
        </p:nvGraphicFramePr>
        <p:xfrm>
          <a:off x="2590800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44" name="Group 40"/>
          <p:cNvGraphicFramePr>
            <a:graphicFrameLocks noGrp="1"/>
          </p:cNvGraphicFramePr>
          <p:nvPr/>
        </p:nvGraphicFramePr>
        <p:xfrm>
          <a:off x="4230688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62" name="Group 58"/>
          <p:cNvGraphicFramePr>
            <a:graphicFrameLocks noGrp="1"/>
          </p:cNvGraphicFramePr>
          <p:nvPr/>
        </p:nvGraphicFramePr>
        <p:xfrm>
          <a:off x="5106988" y="5702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80" name="Group 76"/>
          <p:cNvGraphicFramePr>
            <a:graphicFrameLocks noGrp="1"/>
          </p:cNvGraphicFramePr>
          <p:nvPr/>
        </p:nvGraphicFramePr>
        <p:xfrm>
          <a:off x="5894388" y="5689600"/>
          <a:ext cx="965200" cy="10795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21600" name="Group 96"/>
          <p:cNvGrpSpPr>
            <a:grpSpLocks/>
          </p:cNvGrpSpPr>
          <p:nvPr/>
        </p:nvGrpSpPr>
        <p:grpSpPr bwMode="auto">
          <a:xfrm>
            <a:off x="2133600" y="4318000"/>
            <a:ext cx="1562100" cy="1371600"/>
            <a:chOff x="0" y="0"/>
            <a:chExt cx="984" cy="864"/>
          </a:xfrm>
          <a:solidFill>
            <a:srgbClr val="DDDDDD"/>
          </a:solidFill>
        </p:grpSpPr>
        <p:sp>
          <p:nvSpPr>
            <p:cNvPr id="21598" name="Rectangle 94"/>
            <p:cNvSpPr>
              <a:spLocks/>
            </p:cNvSpPr>
            <p:nvPr/>
          </p:nvSpPr>
          <p:spPr bwMode="auto">
            <a:xfrm>
              <a:off x="0" y="0"/>
              <a:ext cx="984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Pos.SELECT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 = 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599" name="Line 95"/>
            <p:cNvSpPr>
              <a:spLocks noChangeShapeType="1"/>
            </p:cNvSpPr>
            <p:nvPr/>
          </p:nvSpPr>
          <p:spPr bwMode="auto">
            <a:xfrm rot="10800000" flipH="1">
              <a:off x="496" y="324"/>
              <a:ext cx="0" cy="540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21603" name="Group 99"/>
          <p:cNvGrpSpPr>
            <a:grpSpLocks/>
          </p:cNvGrpSpPr>
          <p:nvPr/>
        </p:nvGrpSpPr>
        <p:grpSpPr bwMode="auto">
          <a:xfrm>
            <a:off x="5308600" y="4318000"/>
            <a:ext cx="1600200" cy="1320800"/>
            <a:chOff x="0" y="0"/>
            <a:chExt cx="1008" cy="832"/>
          </a:xfrm>
          <a:solidFill>
            <a:srgbClr val="DDDDDD"/>
          </a:solidFill>
        </p:grpSpPr>
        <p:sp>
          <p:nvSpPr>
            <p:cNvPr id="21601" name="Rectangle 97"/>
            <p:cNvSpPr>
              <a:spLocks/>
            </p:cNvSpPr>
            <p:nvPr/>
          </p:nvSpPr>
          <p:spPr bwMode="auto">
            <a:xfrm>
              <a:off x="0" y="0"/>
              <a:ext cx="1008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Pos.SELECT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602" name="Line 98"/>
            <p:cNvSpPr>
              <a:spLocks noChangeShapeType="1"/>
            </p:cNvSpPr>
            <p:nvPr/>
          </p:nvSpPr>
          <p:spPr bwMode="auto">
            <a:xfrm rot="10800000">
              <a:off x="504" y="328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21611" name="Group 107"/>
          <p:cNvGrpSpPr>
            <a:grpSpLocks/>
          </p:cNvGrpSpPr>
          <p:nvPr/>
        </p:nvGrpSpPr>
        <p:grpSpPr bwMode="auto">
          <a:xfrm>
            <a:off x="1819275" y="3187700"/>
            <a:ext cx="5499100" cy="1143000"/>
            <a:chOff x="0" y="0"/>
            <a:chExt cx="3464" cy="720"/>
          </a:xfrm>
          <a:solidFill>
            <a:srgbClr val="DDDDDD"/>
          </a:solidFill>
        </p:grpSpPr>
        <p:sp>
          <p:nvSpPr>
            <p:cNvPr id="21604" name="Rectangle 100"/>
            <p:cNvSpPr>
              <a:spLocks/>
            </p:cNvSpPr>
            <p:nvPr/>
          </p:nvSpPr>
          <p:spPr bwMode="auto">
            <a:xfrm>
              <a:off x="1365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AND</a:t>
              </a:r>
            </a:p>
          </p:txBody>
        </p:sp>
        <p:grpSp>
          <p:nvGrpSpPr>
            <p:cNvPr id="21607" name="Group 103"/>
            <p:cNvGrpSpPr>
              <a:grpSpLocks/>
            </p:cNvGrpSpPr>
            <p:nvPr/>
          </p:nvGrpSpPr>
          <p:grpSpPr bwMode="auto">
            <a:xfrm>
              <a:off x="2157" y="272"/>
              <a:ext cx="1307" cy="448"/>
              <a:chOff x="0" y="0"/>
              <a:chExt cx="1306" cy="448"/>
            </a:xfrm>
            <a:grpFill/>
          </p:grpSpPr>
          <p:sp>
            <p:nvSpPr>
              <p:cNvPr id="21605" name="Rectangle 101"/>
              <p:cNvSpPr>
                <a:spLocks/>
              </p:cNvSpPr>
              <p:nvPr/>
            </p:nvSpPr>
            <p:spPr bwMode="auto">
              <a:xfrm>
                <a:off x="114" y="44"/>
                <a:ext cx="1192" cy="32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(1,1,1,1)</a:t>
                </a:r>
              </a:p>
            </p:txBody>
          </p:sp>
          <p:sp>
            <p:nvSpPr>
              <p:cNvPr id="21606" name="Line 102"/>
              <p:cNvSpPr>
                <a:spLocks noChangeShapeType="1"/>
              </p:cNvSpPr>
              <p:nvPr/>
            </p:nvSpPr>
            <p:spPr bwMode="auto">
              <a:xfrm rot="10800000">
                <a:off x="0" y="0"/>
                <a:ext cx="560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  <p:grpSp>
          <p:nvGrpSpPr>
            <p:cNvPr id="21610" name="Group 106"/>
            <p:cNvGrpSpPr>
              <a:grpSpLocks/>
            </p:cNvGrpSpPr>
            <p:nvPr/>
          </p:nvGrpSpPr>
          <p:grpSpPr bwMode="auto">
            <a:xfrm>
              <a:off x="0" y="251"/>
              <a:ext cx="1397" cy="469"/>
              <a:chOff x="0" y="0"/>
              <a:chExt cx="1397" cy="468"/>
            </a:xfrm>
            <a:grpFill/>
          </p:grpSpPr>
          <p:sp>
            <p:nvSpPr>
              <p:cNvPr id="21608" name="Line 104"/>
              <p:cNvSpPr>
                <a:spLocks noChangeShapeType="1"/>
              </p:cNvSpPr>
              <p:nvPr/>
            </p:nvSpPr>
            <p:spPr bwMode="auto">
              <a:xfrm rot="10800000" flipH="1">
                <a:off x="669" y="20"/>
                <a:ext cx="728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  <p:sp>
            <p:nvSpPr>
              <p:cNvPr id="21609" name="Rectangle 105"/>
              <p:cNvSpPr>
                <a:spLocks/>
              </p:cNvSpPr>
              <p:nvPr/>
            </p:nvSpPr>
            <p:spPr bwMode="auto">
              <a:xfrm>
                <a:off x="0" y="0"/>
                <a:ext cx="1192" cy="32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(1,1,1,0)</a:t>
                </a:r>
              </a:p>
            </p:txBody>
          </p:sp>
        </p:grpSp>
      </p:grpSp>
      <p:grpSp>
        <p:nvGrpSpPr>
          <p:cNvPr id="21615" name="Group 111"/>
          <p:cNvGrpSpPr>
            <a:grpSpLocks/>
          </p:cNvGrpSpPr>
          <p:nvPr/>
        </p:nvGrpSpPr>
        <p:grpSpPr bwMode="auto">
          <a:xfrm>
            <a:off x="3606800" y="1816100"/>
            <a:ext cx="2898775" cy="1384300"/>
            <a:chOff x="0" y="0"/>
            <a:chExt cx="1826" cy="872"/>
          </a:xfrm>
          <a:solidFill>
            <a:srgbClr val="DDDDDD"/>
          </a:solidFill>
        </p:grpSpPr>
        <p:sp>
          <p:nvSpPr>
            <p:cNvPr id="21612" name="Rectangle 108"/>
            <p:cNvSpPr>
              <a:spLocks/>
            </p:cNvSpPr>
            <p:nvPr/>
          </p:nvSpPr>
          <p:spPr bwMode="auto">
            <a:xfrm>
              <a:off x="634" y="436"/>
              <a:ext cx="1192" cy="3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Bitmap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(1,1,1,0)</a:t>
              </a:r>
            </a:p>
          </p:txBody>
        </p:sp>
        <p:sp>
          <p:nvSpPr>
            <p:cNvPr id="21613" name="Line 109"/>
            <p:cNvSpPr>
              <a:spLocks noChangeShapeType="1"/>
            </p:cNvSpPr>
            <p:nvPr/>
          </p:nvSpPr>
          <p:spPr bwMode="auto">
            <a:xfrm rot="10800000">
              <a:off x="632" y="368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1614" name="Rectangle 110"/>
            <p:cNvSpPr>
              <a:spLocks/>
            </p:cNvSpPr>
            <p:nvPr/>
          </p:nvSpPr>
          <p:spPr bwMode="auto">
            <a:xfrm>
              <a:off x="0" y="0"/>
              <a:ext cx="1296" cy="288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Lookup</a:t>
              </a:r>
            </a:p>
          </p:txBody>
        </p:sp>
      </p:grpSp>
      <p:sp>
        <p:nvSpPr>
          <p:cNvPr id="21616" name="AutoShape 112"/>
          <p:cNvSpPr>
            <a:spLocks/>
          </p:cNvSpPr>
          <p:nvPr/>
        </p:nvSpPr>
        <p:spPr bwMode="auto">
          <a:xfrm>
            <a:off x="3797300" y="2254250"/>
            <a:ext cx="393700" cy="3371850"/>
          </a:xfrm>
          <a:custGeom>
            <a:avLst/>
            <a:gdLst/>
            <a:ahLst/>
            <a:cxnLst/>
            <a:rect l="0" t="0" r="r" b="b"/>
            <a:pathLst>
              <a:path w="21600" h="21207">
                <a:moveTo>
                  <a:pt x="0" y="21201"/>
                </a:moveTo>
                <a:cubicBezTo>
                  <a:pt x="0" y="21201"/>
                  <a:pt x="21600" y="21600"/>
                  <a:pt x="21600" y="16168"/>
                </a:cubicBezTo>
                <a:cubicBezTo>
                  <a:pt x="21600" y="10736"/>
                  <a:pt x="21600" y="1630"/>
                  <a:pt x="21600" y="1630"/>
                </a:cubicBezTo>
                <a:lnTo>
                  <a:pt x="21600" y="0"/>
                </a:lnTo>
              </a:path>
            </a:pathLst>
          </a:custGeom>
          <a:noFill/>
          <a:ln w="63500" cap="flat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grpSp>
        <p:nvGrpSpPr>
          <p:cNvPr id="21620" name="Group 116"/>
          <p:cNvGrpSpPr>
            <a:grpSpLocks/>
          </p:cNvGrpSpPr>
          <p:nvPr/>
        </p:nvGrpSpPr>
        <p:grpSpPr bwMode="auto">
          <a:xfrm>
            <a:off x="3987800" y="622300"/>
            <a:ext cx="2047875" cy="1168400"/>
            <a:chOff x="0" y="0"/>
            <a:chExt cx="1290" cy="736"/>
          </a:xfrm>
          <a:solidFill>
            <a:srgbClr val="DDDDDD"/>
          </a:solidFill>
        </p:grpSpPr>
        <p:sp>
          <p:nvSpPr>
            <p:cNvPr id="21617" name="Line 113"/>
            <p:cNvSpPr>
              <a:spLocks noChangeShapeType="1"/>
            </p:cNvSpPr>
            <p:nvPr/>
          </p:nvSpPr>
          <p:spPr bwMode="auto">
            <a:xfrm rot="10800000">
              <a:off x="384" y="232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1618" name="Rectangle 114"/>
            <p:cNvSpPr>
              <a:spLocks/>
            </p:cNvSpPr>
            <p:nvPr/>
          </p:nvSpPr>
          <p:spPr bwMode="auto">
            <a:xfrm>
              <a:off x="98" y="488"/>
              <a:ext cx="1192" cy="18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Prices</a:t>
              </a:r>
            </a:p>
          </p:txBody>
        </p:sp>
        <p:sp>
          <p:nvSpPr>
            <p:cNvPr id="21619" name="Rectangle 115"/>
            <p:cNvSpPr>
              <a:spLocks/>
            </p:cNvSpPr>
            <p:nvPr/>
          </p:nvSpPr>
          <p:spPr bwMode="auto">
            <a:xfrm>
              <a:off x="0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</p:txBody>
        </p:sp>
      </p:grpSp>
      <p:sp>
        <p:nvSpPr>
          <p:cNvPr id="21621" name="AutoShape 117"/>
          <p:cNvSpPr>
            <a:spLocks/>
          </p:cNvSpPr>
          <p:nvPr/>
        </p:nvSpPr>
        <p:spPr bwMode="auto">
          <a:xfrm>
            <a:off x="6045200" y="876300"/>
            <a:ext cx="3035300" cy="1587500"/>
          </a:xfrm>
          <a:prstGeom prst="roundRect">
            <a:avLst>
              <a:gd name="adj" fmla="val 12000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FFF00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Much less data flowing through memory</a:t>
            </a:r>
          </a:p>
        </p:txBody>
      </p:sp>
      <p:sp>
        <p:nvSpPr>
          <p:cNvPr id="21622" name="Rectangle 118"/>
          <p:cNvSpPr>
            <a:spLocks/>
          </p:cNvSpPr>
          <p:nvPr/>
        </p:nvSpPr>
        <p:spPr bwMode="auto">
          <a:xfrm>
            <a:off x="210379" y="6053207"/>
            <a:ext cx="19843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300" dirty="0">
                <a:solidFill>
                  <a:srgbClr val="0C109A"/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See Abadi et al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300" dirty="0">
                <a:solidFill>
                  <a:srgbClr val="0C109A"/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ICDE 07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92048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12"/>
    </mc:Choice>
    <mc:Fallback xmlns="">
      <p:transition advTm="73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1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1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16" grpId="0" animBg="1"/>
      <p:bldP spid="21621" grpId="0" animBg="1" autoUpdateAnimBg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7585E-543A-8444-9A98-83E9C2E039E0}" type="slidenum">
              <a:rPr lang="en-US">
                <a:solidFill>
                  <a:srgbClr val="0C109A"/>
                </a:solidFill>
              </a:rPr>
              <a:pPr/>
              <a:t>44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Why Compress?</a:t>
            </a:r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2700" y="1485900"/>
            <a:ext cx="8623300" cy="4927600"/>
          </a:xfrm>
          <a:ln/>
        </p:spPr>
        <p:txBody>
          <a:bodyPr/>
          <a:lstStyle/>
          <a:p>
            <a:pPr marL="698500" indent="-342900"/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cs typeface="Helvetica" charset="0"/>
                <a:sym typeface="Helvetica" charset="0"/>
              </a:rPr>
              <a:t>Database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size is 2x-5x larger than the volume of data loaded into it</a:t>
            </a:r>
          </a:p>
          <a:p>
            <a:pPr marL="698500" indent="-342900"/>
            <a:r>
              <a:rPr lang="en-US" dirty="0"/>
              <a:t>Database performance is proportional to the amount of data flowing through the system</a:t>
            </a:r>
          </a:p>
          <a:p>
            <a:pPr marL="355600" indent="0">
              <a:buNone/>
            </a:pPr>
            <a:endParaRPr lang="en-US" dirty="0"/>
          </a:p>
        </p:txBody>
      </p:sp>
      <p:sp>
        <p:nvSpPr>
          <p:cNvPr id="23556" name="Rectangle 4"/>
          <p:cNvSpPr>
            <a:spLocks/>
          </p:cNvSpPr>
          <p:nvPr/>
        </p:nvSpPr>
        <p:spPr bwMode="auto">
          <a:xfrm>
            <a:off x="32657" y="5918200"/>
            <a:ext cx="402272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rgbClr val="0C109A"/>
                </a:solidFill>
                <a:latin typeface="Chalkboard Bold" charset="0"/>
                <a:ea typeface="ＭＳ Ｐゴシック" charset="0"/>
                <a:cs typeface="Chalkboard Bold" charset="0"/>
                <a:sym typeface="Chalkboard Bold" charset="0"/>
              </a:rPr>
              <a:t>Abadi et al, SIGMOD 06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007372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6668"/>
    </mc:Choice>
    <mc:Fallback xmlns="">
      <p:transition advTm="26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autoUpdateAnimBg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E454DE-FC4A-EF4E-B5AB-3FC5981F5D06}" type="slidenum">
              <a:rPr lang="en-US">
                <a:solidFill>
                  <a:srgbClr val="0C109A"/>
                </a:solidFill>
              </a:rPr>
              <a:pPr/>
              <a:t>45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4577" name="Rectangle 1"/>
          <p:cNvSpPr>
            <a:spLocks noGrp="1" noChangeArrowheads="1"/>
          </p:cNvSpPr>
          <p:nvPr>
            <p:ph type="body" idx="1"/>
          </p:nvPr>
        </p:nvSpPr>
        <p:spPr>
          <a:xfrm>
            <a:off x="152400" y="990600"/>
            <a:ext cx="6248400" cy="3441700"/>
          </a:xfrm>
          <a:ln/>
        </p:spPr>
        <p:txBody>
          <a:bodyPr/>
          <a:lstStyle/>
          <a:p>
            <a:pPr marL="0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Query engine processes compressed data</a:t>
            </a:r>
          </a:p>
          <a:p>
            <a:pPr marL="0" lvl="1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Transfers load from disk to CPU</a:t>
            </a:r>
          </a:p>
          <a:p>
            <a:pPr marL="0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Multiple compression types</a:t>
            </a:r>
          </a:p>
          <a:p>
            <a:pPr marL="690563" lvl="2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Run-Length Encoding (RLE), </a:t>
            </a:r>
            <a:r>
              <a:rPr lang="en-US" sz="2300" dirty="0" smtClean="0">
                <a:latin typeface="+mj-lt"/>
              </a:rPr>
              <a:t>LZ, Delta </a:t>
            </a:r>
            <a:r>
              <a:rPr lang="en-US" sz="2300" dirty="0">
                <a:latin typeface="+mj-lt"/>
              </a:rPr>
              <a:t>Value, Block Dictionary Bitmaps, Null Suppression</a:t>
            </a:r>
          </a:p>
          <a:p>
            <a:pPr marL="419100" lvl="2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System chooses which to apply</a:t>
            </a:r>
          </a:p>
          <a:p>
            <a:pPr marL="431800" lvl="1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Typically see 50% - 90% compression</a:t>
            </a:r>
          </a:p>
          <a:p>
            <a:pPr marL="342900" lvl="1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NULLs take virtually no space</a:t>
            </a: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-88900" y="-63500"/>
            <a:ext cx="9245600" cy="1104900"/>
          </a:xfrm>
          <a:ln/>
        </p:spPr>
        <p:txBody>
          <a:bodyPr/>
          <a:lstStyle/>
          <a:p>
            <a:r>
              <a:rPr lang="en-US"/>
              <a:t>Column-Oriented Compression</a:t>
            </a:r>
          </a:p>
        </p:txBody>
      </p:sp>
      <p:graphicFrame>
        <p:nvGraphicFramePr>
          <p:cNvPr id="24579" name="Group 3"/>
          <p:cNvGraphicFramePr>
            <a:graphicFrameLocks noGrp="1"/>
          </p:cNvGraphicFramePr>
          <p:nvPr/>
        </p:nvGraphicFramePr>
        <p:xfrm>
          <a:off x="2652713" y="5181600"/>
          <a:ext cx="1300162" cy="1460500"/>
        </p:xfrm>
        <a:graphic>
          <a:graphicData uri="http://schemas.openxmlformats.org/drawingml/2006/table">
            <a:tbl>
              <a:tblPr/>
              <a:tblGrid>
                <a:gridCol w="1300162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+.01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+62.47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597" name="Group 21"/>
          <p:cNvGraphicFramePr>
            <a:graphicFrameLocks noGrp="1"/>
          </p:cNvGraphicFramePr>
          <p:nvPr/>
        </p:nvGraphicFramePr>
        <p:xfrm>
          <a:off x="1320800" y="5181600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15" name="Group 39"/>
          <p:cNvGraphicFramePr>
            <a:graphicFrameLocks noGrp="1"/>
          </p:cNvGraphicFramePr>
          <p:nvPr/>
        </p:nvGraphicFramePr>
        <p:xfrm>
          <a:off x="4051300" y="5181600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33" name="Group 57"/>
          <p:cNvGraphicFramePr>
            <a:graphicFrameLocks noGrp="1"/>
          </p:cNvGraphicFramePr>
          <p:nvPr/>
        </p:nvGraphicFramePr>
        <p:xfrm>
          <a:off x="1322388" y="5181600"/>
          <a:ext cx="1295400" cy="723900"/>
        </p:xfrm>
        <a:graphic>
          <a:graphicData uri="http://schemas.openxmlformats.org/drawingml/2006/table">
            <a:tbl>
              <a:tblPr/>
              <a:tblGrid>
                <a:gridCol w="1295400"/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1XAPPL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43" name="Group 67"/>
          <p:cNvGraphicFramePr>
            <a:graphicFrameLocks noGrp="1"/>
          </p:cNvGraphicFramePr>
          <p:nvPr/>
        </p:nvGraphicFramePr>
        <p:xfrm>
          <a:off x="2652713" y="5181600"/>
          <a:ext cx="1300162" cy="1460500"/>
        </p:xfrm>
        <a:graphic>
          <a:graphicData uri="http://schemas.openxmlformats.org/drawingml/2006/table">
            <a:tbl>
              <a:tblPr/>
              <a:tblGrid>
                <a:gridCol w="1300162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61" name="Group 85"/>
          <p:cNvGraphicFramePr>
            <a:graphicFrameLocks noGrp="1"/>
          </p:cNvGraphicFramePr>
          <p:nvPr/>
        </p:nvGraphicFramePr>
        <p:xfrm>
          <a:off x="6896100" y="5181600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79" name="Group 103"/>
          <p:cNvGraphicFramePr>
            <a:graphicFrameLocks noGrp="1"/>
          </p:cNvGraphicFramePr>
          <p:nvPr/>
        </p:nvGraphicFramePr>
        <p:xfrm>
          <a:off x="6897688" y="5181600"/>
          <a:ext cx="1816100" cy="335280"/>
        </p:xfrm>
        <a:graphic>
          <a:graphicData uri="http://schemas.openxmlformats.org/drawingml/2006/table">
            <a:tbl>
              <a:tblPr/>
              <a:tblGrid>
                <a:gridCol w="1816100"/>
              </a:tblGrid>
              <a:tr h="330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4 x 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85" name="Group 109"/>
          <p:cNvGraphicFramePr>
            <a:graphicFrameLocks noGrp="1"/>
          </p:cNvGraphicFramePr>
          <p:nvPr/>
        </p:nvGraphicFramePr>
        <p:xfrm>
          <a:off x="5511800" y="5181600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703" name="Group 127"/>
          <p:cNvGraphicFramePr>
            <a:graphicFrameLocks noGrp="1"/>
          </p:cNvGraphicFramePr>
          <p:nvPr/>
        </p:nvGraphicFramePr>
        <p:xfrm>
          <a:off x="5513388" y="5181600"/>
          <a:ext cx="1295400" cy="723900"/>
        </p:xfrm>
        <a:graphic>
          <a:graphicData uri="http://schemas.openxmlformats.org/drawingml/2006/table">
            <a:tbl>
              <a:tblPr/>
              <a:tblGrid>
                <a:gridCol w="1295400"/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713" name="Group 137"/>
          <p:cNvGraphicFramePr>
            <a:graphicFrameLocks noGrp="1"/>
          </p:cNvGraphicFramePr>
          <p:nvPr/>
        </p:nvGraphicFramePr>
        <p:xfrm>
          <a:off x="4052888" y="5181600"/>
          <a:ext cx="1371600" cy="901700"/>
        </p:xfrm>
        <a:graphic>
          <a:graphicData uri="http://schemas.openxmlformats.org/drawingml/2006/table">
            <a:tbl>
              <a:tblPr/>
              <a:tblGrid>
                <a:gridCol w="1371600"/>
              </a:tblGrid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24731" name="Rectangle 155"/>
          <p:cNvSpPr>
            <a:spLocks/>
          </p:cNvSpPr>
          <p:nvPr/>
        </p:nvSpPr>
        <p:spPr bwMode="auto">
          <a:xfrm>
            <a:off x="1593552" y="4693106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RLE</a:t>
            </a:r>
          </a:p>
        </p:txBody>
      </p:sp>
      <p:sp>
        <p:nvSpPr>
          <p:cNvPr id="24732" name="Rectangle 156"/>
          <p:cNvSpPr>
            <a:spLocks/>
          </p:cNvSpPr>
          <p:nvPr/>
        </p:nvSpPr>
        <p:spPr bwMode="auto">
          <a:xfrm>
            <a:off x="2846309" y="4693106"/>
            <a:ext cx="8780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Delta</a:t>
            </a:r>
          </a:p>
        </p:txBody>
      </p:sp>
      <p:sp>
        <p:nvSpPr>
          <p:cNvPr id="24733" name="Rectangle 157"/>
          <p:cNvSpPr>
            <a:spLocks/>
          </p:cNvSpPr>
          <p:nvPr/>
        </p:nvSpPr>
        <p:spPr bwMode="auto">
          <a:xfrm>
            <a:off x="4501095" y="4693106"/>
            <a:ext cx="43867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LZ</a:t>
            </a:r>
          </a:p>
        </p:txBody>
      </p:sp>
      <p:sp>
        <p:nvSpPr>
          <p:cNvPr id="24734" name="Rectangle 158"/>
          <p:cNvSpPr>
            <a:spLocks/>
          </p:cNvSpPr>
          <p:nvPr/>
        </p:nvSpPr>
        <p:spPr bwMode="auto">
          <a:xfrm>
            <a:off x="5784552" y="4693106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RLE</a:t>
            </a:r>
          </a:p>
        </p:txBody>
      </p:sp>
      <p:sp>
        <p:nvSpPr>
          <p:cNvPr id="24735" name="Rectangle 159"/>
          <p:cNvSpPr>
            <a:spLocks/>
          </p:cNvSpPr>
          <p:nvPr/>
        </p:nvSpPr>
        <p:spPr bwMode="auto">
          <a:xfrm>
            <a:off x="7168852" y="4693106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RLE</a:t>
            </a:r>
          </a:p>
        </p:txBody>
      </p:sp>
      <p:sp>
        <p:nvSpPr>
          <p:cNvPr id="24736" name="AutoShape 160"/>
          <p:cNvSpPr>
            <a:spLocks/>
          </p:cNvSpPr>
          <p:nvPr/>
        </p:nvSpPr>
        <p:spPr bwMode="auto">
          <a:xfrm>
            <a:off x="6629400" y="1143000"/>
            <a:ext cx="2374900" cy="2959100"/>
          </a:xfrm>
          <a:prstGeom prst="roundRect">
            <a:avLst>
              <a:gd name="adj" fmla="val 9199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Columns contain similar data, which makes compression easy</a:t>
            </a:r>
            <a:endParaRPr lang="en-US" sz="2800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74701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3994"/>
    </mc:Choice>
    <mc:Fallback xmlns="">
      <p:transition advTm="133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6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6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24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24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47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47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7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7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246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246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7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7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47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47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24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/>
                                        <p:tgtEl>
                                          <p:spTgt spid="24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4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4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4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4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47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47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7" grpId="0" build="p" autoUpdateAnimBg="0"/>
      <p:bldP spid="24731" grpId="0" autoUpdateAnimBg="0"/>
      <p:bldP spid="24732" grpId="0" autoUpdateAnimBg="0"/>
      <p:bldP spid="24733" grpId="0" autoUpdateAnimBg="0"/>
      <p:bldP spid="24734" grpId="0" autoUpdateAnimBg="0"/>
      <p:bldP spid="24735" grpId="0" autoUpdateAnimBg="0"/>
      <p:bldP spid="24736" grpId="0" animBg="1" autoUpdateAnimBg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124141-1DBC-3843-8518-9264A73B8E0F}" type="slidenum">
              <a:rPr lang="en-US">
                <a:solidFill>
                  <a:srgbClr val="0C109A"/>
                </a:solidFill>
              </a:rPr>
              <a:pPr/>
              <a:t>46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7649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190500"/>
            <a:ext cx="9144000" cy="1104900"/>
          </a:xfrm>
          <a:ln/>
        </p:spPr>
        <p:txBody>
          <a:bodyPr/>
          <a:lstStyle/>
          <a:p>
            <a:r>
              <a:rPr lang="en-US" dirty="0"/>
              <a:t>Operating on Compressed Data</a:t>
            </a:r>
          </a:p>
        </p:txBody>
      </p:sp>
      <p:sp>
        <p:nvSpPr>
          <p:cNvPr id="27650" name="Rectangle 2"/>
          <p:cNvSpPr>
            <a:spLocks/>
          </p:cNvSpPr>
          <p:nvPr/>
        </p:nvSpPr>
        <p:spPr bwMode="auto">
          <a:xfrm>
            <a:off x="2476500" y="5194300"/>
            <a:ext cx="4533900" cy="17145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7651" name="Group 3"/>
          <p:cNvGraphicFramePr>
            <a:graphicFrameLocks noGrp="1"/>
          </p:cNvGraphicFramePr>
          <p:nvPr/>
        </p:nvGraphicFramePr>
        <p:xfrm>
          <a:off x="3441700" y="5676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+.01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+62.47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69" name="Group 21"/>
          <p:cNvGraphicFramePr>
            <a:graphicFrameLocks noGrp="1"/>
          </p:cNvGraphicFramePr>
          <p:nvPr/>
        </p:nvGraphicFramePr>
        <p:xfrm>
          <a:off x="2590800" y="5676900"/>
          <a:ext cx="749300" cy="584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1xAPPL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79" name="Group 31"/>
          <p:cNvGraphicFramePr>
            <a:graphicFrameLocks noGrp="1"/>
          </p:cNvGraphicFramePr>
          <p:nvPr/>
        </p:nvGraphicFramePr>
        <p:xfrm>
          <a:off x="4230688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97" name="Group 49"/>
          <p:cNvGraphicFramePr>
            <a:graphicFrameLocks noGrp="1"/>
          </p:cNvGraphicFramePr>
          <p:nvPr/>
        </p:nvGraphicFramePr>
        <p:xfrm>
          <a:off x="5106988" y="5702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715" name="Group 67"/>
          <p:cNvGraphicFramePr>
            <a:graphicFrameLocks noGrp="1"/>
          </p:cNvGraphicFramePr>
          <p:nvPr/>
        </p:nvGraphicFramePr>
        <p:xfrm>
          <a:off x="5894388" y="5689600"/>
          <a:ext cx="965200" cy="2921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4x1/17/2007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27727" name="Group 79"/>
          <p:cNvGrpSpPr>
            <a:grpSpLocks/>
          </p:cNvGrpSpPr>
          <p:nvPr/>
        </p:nvGrpSpPr>
        <p:grpSpPr bwMode="auto">
          <a:xfrm>
            <a:off x="2133600" y="4318000"/>
            <a:ext cx="4775200" cy="1371600"/>
            <a:chOff x="0" y="0"/>
            <a:chExt cx="3008" cy="864"/>
          </a:xfrm>
          <a:solidFill>
            <a:srgbClr val="DDDDDD"/>
          </a:solidFill>
        </p:grpSpPr>
        <p:grpSp>
          <p:nvGrpSpPr>
            <p:cNvPr id="27723" name="Group 75"/>
            <p:cNvGrpSpPr>
              <a:grpSpLocks/>
            </p:cNvGrpSpPr>
            <p:nvPr/>
          </p:nvGrpSpPr>
          <p:grpSpPr bwMode="auto">
            <a:xfrm>
              <a:off x="0" y="0"/>
              <a:ext cx="984" cy="864"/>
              <a:chOff x="0" y="0"/>
              <a:chExt cx="984" cy="864"/>
            </a:xfrm>
            <a:grpFill/>
          </p:grpSpPr>
          <p:sp>
            <p:nvSpPr>
              <p:cNvPr id="27721" name="Rectangle 73"/>
              <p:cNvSpPr>
                <a:spLocks/>
              </p:cNvSpPr>
              <p:nvPr/>
            </p:nvSpPr>
            <p:spPr bwMode="auto">
              <a:xfrm>
                <a:off x="0" y="0"/>
                <a:ext cx="984" cy="312"/>
              </a:xfrm>
              <a:prstGeom prst="rect">
                <a:avLst/>
              </a:prstGeom>
              <a:grp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00" b="1" dirty="0" err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Pos.SELECT</a:t>
                </a:r>
                <a:endParaRPr lang="en-US" sz="19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100" b="1" dirty="0" err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sym</a:t>
                </a:r>
                <a:r>
                  <a:rPr lang="en-US" sz="11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 = </a:t>
                </a:r>
                <a:r>
                  <a:rPr lang="ja-JP" altLang="en-US" sz="1100" b="1" dirty="0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‘</a:t>
                </a:r>
                <a:r>
                  <a:rPr lang="en-US" sz="11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GM</a:t>
                </a:r>
                <a:r>
                  <a:rPr lang="ja-JP" altLang="en-US" sz="1100" b="1" dirty="0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endParaRPr lang="en-US" sz="11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27722" name="Line 74"/>
              <p:cNvSpPr>
                <a:spLocks noChangeShapeType="1"/>
              </p:cNvSpPr>
              <p:nvPr/>
            </p:nvSpPr>
            <p:spPr bwMode="auto">
              <a:xfrm rot="10800000" flipH="1">
                <a:off x="496" y="324"/>
                <a:ext cx="0" cy="540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  <p:grpSp>
          <p:nvGrpSpPr>
            <p:cNvPr id="27726" name="Group 78"/>
            <p:cNvGrpSpPr>
              <a:grpSpLocks/>
            </p:cNvGrpSpPr>
            <p:nvPr/>
          </p:nvGrpSpPr>
          <p:grpSpPr bwMode="auto">
            <a:xfrm>
              <a:off x="2000" y="0"/>
              <a:ext cx="1008" cy="832"/>
              <a:chOff x="0" y="0"/>
              <a:chExt cx="1008" cy="832"/>
            </a:xfrm>
            <a:grpFill/>
          </p:grpSpPr>
          <p:sp>
            <p:nvSpPr>
              <p:cNvPr id="27724" name="Rectangle 76"/>
              <p:cNvSpPr>
                <a:spLocks/>
              </p:cNvSpPr>
              <p:nvPr/>
            </p:nvSpPr>
            <p:spPr bwMode="auto">
              <a:xfrm>
                <a:off x="0" y="0"/>
                <a:ext cx="1008" cy="312"/>
              </a:xfrm>
              <a:prstGeom prst="rect">
                <a:avLst/>
              </a:prstGeom>
              <a:grp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Pos.SELECT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1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date=</a:t>
                </a:r>
                <a:r>
                  <a:rPr lang="ja-JP" altLang="en-US" sz="1100" b="1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r>
                  <a:rPr lang="en-US" sz="11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1/17/07</a:t>
                </a:r>
                <a:r>
                  <a:rPr lang="ja-JP" altLang="en-US" sz="1100" b="1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endPara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27725" name="Line 77"/>
              <p:cNvSpPr>
                <a:spLocks noChangeShapeType="1"/>
              </p:cNvSpPr>
              <p:nvPr/>
            </p:nvSpPr>
            <p:spPr bwMode="auto">
              <a:xfrm rot="10800000">
                <a:off x="504" y="328"/>
                <a:ext cx="8" cy="504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</p:grpSp>
      <p:grpSp>
        <p:nvGrpSpPr>
          <p:cNvPr id="27735" name="Group 87"/>
          <p:cNvGrpSpPr>
            <a:grpSpLocks/>
          </p:cNvGrpSpPr>
          <p:nvPr/>
        </p:nvGrpSpPr>
        <p:grpSpPr bwMode="auto">
          <a:xfrm>
            <a:off x="1819275" y="3187700"/>
            <a:ext cx="5499100" cy="1143000"/>
            <a:chOff x="0" y="0"/>
            <a:chExt cx="3464" cy="720"/>
          </a:xfrm>
          <a:solidFill>
            <a:srgbClr val="DDDDDD"/>
          </a:solidFill>
        </p:grpSpPr>
        <p:sp>
          <p:nvSpPr>
            <p:cNvPr id="27728" name="Rectangle 80"/>
            <p:cNvSpPr>
              <a:spLocks/>
            </p:cNvSpPr>
            <p:nvPr/>
          </p:nvSpPr>
          <p:spPr bwMode="auto">
            <a:xfrm>
              <a:off x="1365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AND</a:t>
              </a:r>
            </a:p>
          </p:txBody>
        </p:sp>
        <p:grpSp>
          <p:nvGrpSpPr>
            <p:cNvPr id="27731" name="Group 83"/>
            <p:cNvGrpSpPr>
              <a:grpSpLocks/>
            </p:cNvGrpSpPr>
            <p:nvPr/>
          </p:nvGrpSpPr>
          <p:grpSpPr bwMode="auto">
            <a:xfrm>
              <a:off x="2157" y="272"/>
              <a:ext cx="1307" cy="448"/>
              <a:chOff x="0" y="0"/>
              <a:chExt cx="1306" cy="448"/>
            </a:xfrm>
            <a:grpFill/>
          </p:grpSpPr>
          <p:sp>
            <p:nvSpPr>
              <p:cNvPr id="27729" name="Rectangle 81"/>
              <p:cNvSpPr>
                <a:spLocks/>
              </p:cNvSpPr>
              <p:nvPr/>
            </p:nvSpPr>
            <p:spPr bwMode="auto">
              <a:xfrm>
                <a:off x="114" y="44"/>
                <a:ext cx="1192" cy="32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(4x1)</a:t>
                </a:r>
              </a:p>
            </p:txBody>
          </p:sp>
          <p:sp>
            <p:nvSpPr>
              <p:cNvPr id="27730" name="Line 82"/>
              <p:cNvSpPr>
                <a:spLocks noChangeShapeType="1"/>
              </p:cNvSpPr>
              <p:nvPr/>
            </p:nvSpPr>
            <p:spPr bwMode="auto">
              <a:xfrm rot="10800000">
                <a:off x="0" y="0"/>
                <a:ext cx="560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  <p:grpSp>
          <p:nvGrpSpPr>
            <p:cNvPr id="27734" name="Group 86"/>
            <p:cNvGrpSpPr>
              <a:grpSpLocks/>
            </p:cNvGrpSpPr>
            <p:nvPr/>
          </p:nvGrpSpPr>
          <p:grpSpPr bwMode="auto">
            <a:xfrm>
              <a:off x="0" y="251"/>
              <a:ext cx="1397" cy="469"/>
              <a:chOff x="0" y="0"/>
              <a:chExt cx="1397" cy="468"/>
            </a:xfrm>
            <a:grpFill/>
          </p:grpSpPr>
          <p:sp>
            <p:nvSpPr>
              <p:cNvPr id="27732" name="Line 84"/>
              <p:cNvSpPr>
                <a:spLocks noChangeShapeType="1"/>
              </p:cNvSpPr>
              <p:nvPr/>
            </p:nvSpPr>
            <p:spPr bwMode="auto">
              <a:xfrm rot="10800000" flipH="1">
                <a:off x="669" y="20"/>
                <a:ext cx="728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  <p:sp>
            <p:nvSpPr>
              <p:cNvPr id="27733" name="Rectangle 85"/>
              <p:cNvSpPr>
                <a:spLocks/>
              </p:cNvSpPr>
              <p:nvPr/>
            </p:nvSpPr>
            <p:spPr bwMode="auto">
              <a:xfrm>
                <a:off x="0" y="0"/>
                <a:ext cx="1192" cy="32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(3x1,1x0)</a:t>
                </a:r>
              </a:p>
            </p:txBody>
          </p:sp>
        </p:grpSp>
      </p:grpSp>
      <p:grpSp>
        <p:nvGrpSpPr>
          <p:cNvPr id="27739" name="Group 91"/>
          <p:cNvGrpSpPr>
            <a:grpSpLocks/>
          </p:cNvGrpSpPr>
          <p:nvPr/>
        </p:nvGrpSpPr>
        <p:grpSpPr bwMode="auto">
          <a:xfrm>
            <a:off x="3606800" y="1816100"/>
            <a:ext cx="2898775" cy="1384300"/>
            <a:chOff x="0" y="0"/>
            <a:chExt cx="1826" cy="872"/>
          </a:xfrm>
        </p:grpSpPr>
        <p:sp>
          <p:nvSpPr>
            <p:cNvPr id="27736" name="Rectangle 88"/>
            <p:cNvSpPr>
              <a:spLocks/>
            </p:cNvSpPr>
            <p:nvPr/>
          </p:nvSpPr>
          <p:spPr bwMode="auto">
            <a:xfrm>
              <a:off x="634" y="436"/>
              <a:ext cx="1192" cy="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Bitmap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(3x1,1x0)</a:t>
              </a:r>
            </a:p>
          </p:txBody>
        </p:sp>
        <p:sp>
          <p:nvSpPr>
            <p:cNvPr id="27737" name="Line 89"/>
            <p:cNvSpPr>
              <a:spLocks noChangeShapeType="1"/>
            </p:cNvSpPr>
            <p:nvPr/>
          </p:nvSpPr>
          <p:spPr bwMode="auto">
            <a:xfrm rot="10800000">
              <a:off x="632" y="368"/>
              <a:ext cx="8" cy="50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7738" name="Rectangle 90"/>
            <p:cNvSpPr>
              <a:spLocks/>
            </p:cNvSpPr>
            <p:nvPr/>
          </p:nvSpPr>
          <p:spPr bwMode="auto">
            <a:xfrm>
              <a:off x="0" y="0"/>
              <a:ext cx="1296" cy="2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Lookup</a:t>
              </a:r>
            </a:p>
          </p:txBody>
        </p:sp>
      </p:grpSp>
      <p:sp>
        <p:nvSpPr>
          <p:cNvPr id="27740" name="AutoShape 92"/>
          <p:cNvSpPr>
            <a:spLocks/>
          </p:cNvSpPr>
          <p:nvPr/>
        </p:nvSpPr>
        <p:spPr bwMode="auto">
          <a:xfrm>
            <a:off x="3797300" y="2254250"/>
            <a:ext cx="393700" cy="3371850"/>
          </a:xfrm>
          <a:custGeom>
            <a:avLst/>
            <a:gdLst/>
            <a:ahLst/>
            <a:cxnLst/>
            <a:rect l="0" t="0" r="r" b="b"/>
            <a:pathLst>
              <a:path w="21600" h="21207">
                <a:moveTo>
                  <a:pt x="0" y="21201"/>
                </a:moveTo>
                <a:cubicBezTo>
                  <a:pt x="0" y="21201"/>
                  <a:pt x="21600" y="21600"/>
                  <a:pt x="21600" y="16168"/>
                </a:cubicBezTo>
                <a:cubicBezTo>
                  <a:pt x="21600" y="10736"/>
                  <a:pt x="21600" y="1630"/>
                  <a:pt x="21600" y="1630"/>
                </a:cubicBezTo>
                <a:lnTo>
                  <a:pt x="21600" y="0"/>
                </a:lnTo>
              </a:path>
            </a:pathLst>
          </a:custGeom>
          <a:noFill/>
          <a:ln w="63500" cap="flat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grpSp>
        <p:nvGrpSpPr>
          <p:cNvPr id="27744" name="Group 96"/>
          <p:cNvGrpSpPr>
            <a:grpSpLocks/>
          </p:cNvGrpSpPr>
          <p:nvPr/>
        </p:nvGrpSpPr>
        <p:grpSpPr bwMode="auto">
          <a:xfrm>
            <a:off x="3987800" y="622300"/>
            <a:ext cx="2047875" cy="1168400"/>
            <a:chOff x="0" y="0"/>
            <a:chExt cx="1290" cy="736"/>
          </a:xfrm>
        </p:grpSpPr>
        <p:sp>
          <p:nvSpPr>
            <p:cNvPr id="27741" name="Line 93"/>
            <p:cNvSpPr>
              <a:spLocks noChangeShapeType="1"/>
            </p:cNvSpPr>
            <p:nvPr/>
          </p:nvSpPr>
          <p:spPr bwMode="auto">
            <a:xfrm rot="10800000">
              <a:off x="384" y="232"/>
              <a:ext cx="8" cy="50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7742" name="Rectangle 94"/>
            <p:cNvSpPr>
              <a:spLocks/>
            </p:cNvSpPr>
            <p:nvPr/>
          </p:nvSpPr>
          <p:spPr bwMode="auto">
            <a:xfrm>
              <a:off x="98" y="488"/>
              <a:ext cx="1192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Prices</a:t>
              </a:r>
            </a:p>
          </p:txBody>
        </p:sp>
        <p:sp>
          <p:nvSpPr>
            <p:cNvPr id="27743" name="Rectangle 95"/>
            <p:cNvSpPr>
              <a:spLocks/>
            </p:cNvSpPr>
            <p:nvPr/>
          </p:nvSpPr>
          <p:spPr bwMode="auto">
            <a:xfrm>
              <a:off x="0" y="0"/>
              <a:ext cx="784" cy="224"/>
            </a:xfrm>
            <a:prstGeom prst="rect">
              <a:avLst/>
            </a:prstGeom>
            <a:solidFill>
              <a:srgbClr val="CCCCCC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</p:txBody>
        </p:sp>
      </p:grpSp>
      <p:sp>
        <p:nvSpPr>
          <p:cNvPr id="27746" name="AutoShape 98"/>
          <p:cNvSpPr>
            <a:spLocks/>
          </p:cNvSpPr>
          <p:nvPr/>
        </p:nvSpPr>
        <p:spPr bwMode="auto">
          <a:xfrm>
            <a:off x="444500" y="1219200"/>
            <a:ext cx="2730500" cy="1778000"/>
          </a:xfrm>
          <a:prstGeom prst="roundRect">
            <a:avLst>
              <a:gd name="adj" fmla="val 10713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Only possible with late materialization!</a:t>
            </a:r>
          </a:p>
        </p:txBody>
      </p:sp>
      <p:sp>
        <p:nvSpPr>
          <p:cNvPr id="27745" name="Rectangle 97"/>
          <p:cNvSpPr>
            <a:spLocks/>
          </p:cNvSpPr>
          <p:nvPr/>
        </p:nvSpPr>
        <p:spPr bwMode="auto">
          <a:xfrm>
            <a:off x="3184525" y="3879850"/>
            <a:ext cx="2603500" cy="965200"/>
          </a:xfrm>
          <a:prstGeom prst="rect">
            <a:avLst/>
          </a:prstGeom>
          <a:solidFill>
            <a:srgbClr val="CCFFCC"/>
          </a:solidFill>
          <a:ln w="28575" cmpd="sng">
            <a:solidFill>
              <a:schemeClr val="accent1">
                <a:lumMod val="75000"/>
              </a:schemeClr>
            </a:solidFill>
          </a:ln>
          <a:extLst/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C109A"/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Compression Aware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445406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172"/>
    </mc:Choice>
    <mc:Fallback xmlns="">
      <p:transition advTm="47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7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7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7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7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40" grpId="0" animBg="1"/>
      <p:bldP spid="27746" grpId="0" animBg="1" autoUpdateAnimBg="0"/>
      <p:bldP spid="27745" grpId="0" animBg="1" autoUpdateAnimBg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536FA-EE83-084F-A0BA-373ED3C61EE3}" type="slidenum">
              <a:rPr lang="en-US">
                <a:solidFill>
                  <a:srgbClr val="0C109A"/>
                </a:solidFill>
              </a:rPr>
              <a:pPr/>
              <a:t>47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Direct Operation Optimizations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52400" y="1600200"/>
            <a:ext cx="8153400" cy="4927600"/>
          </a:xfrm>
          <a:ln/>
        </p:spPr>
        <p:txBody>
          <a:bodyPr/>
          <a:lstStyle/>
          <a:p>
            <a:pPr marL="698500" indent="-342900">
              <a:spcBef>
                <a:spcPts val="600"/>
              </a:spcBef>
            </a:pPr>
            <a:r>
              <a:rPr lang="en-US" dirty="0" smtClean="0"/>
              <a:t>Compressed </a:t>
            </a:r>
            <a:r>
              <a:rPr lang="en-US" dirty="0"/>
              <a:t>data used directly for position </a:t>
            </a:r>
            <a:r>
              <a:rPr lang="en-US" dirty="0" smtClean="0"/>
              <a:t>lookup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Dictionary, Bitmap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 smtClean="0"/>
              <a:t>Direct Aggregation and GROUP BY on compressed blocks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/>
              <a:t>Join runs of </a:t>
            </a:r>
            <a:r>
              <a:rPr lang="en-US" dirty="0" smtClean="0"/>
              <a:t>compressed blocks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 smtClean="0"/>
              <a:t>Min</a:t>
            </a:r>
            <a:r>
              <a:rPr lang="en-US" dirty="0"/>
              <a:t>/max directly extracted from sorted </a:t>
            </a:r>
            <a:r>
              <a:rPr lang="en-US" dirty="0" smtClean="0"/>
              <a:t>data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10820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8589"/>
    </mc:Choice>
    <mc:Fallback xmlns="">
      <p:transition advTm="18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4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3A8DD9E8-5780-8B4E-A693-3D414DE723FB}" type="slidenum">
              <a:rPr lang="en-US">
                <a:solidFill>
                  <a:srgbClr val="0C109A"/>
                </a:solidFill>
              </a:rPr>
              <a:pPr/>
              <a:t>48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969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TPC-H Compression Performance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1143000"/>
            <a:ext cx="8026400" cy="3124200"/>
          </a:xfrm>
          <a:ln/>
        </p:spPr>
        <p:txBody>
          <a:bodyPr/>
          <a:lstStyle/>
          <a:p>
            <a:pPr marL="339725" lvl="1" indent="409575">
              <a:buFontTx/>
              <a:buBlip>
                <a:blip r:embed="rId4"/>
              </a:buBlip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Query: SELECT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, SUM(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colX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) </a:t>
            </a:r>
          </a:p>
          <a:p>
            <a:pPr marL="339725" lvl="1" indent="0">
              <a:spcBef>
                <a:spcPts val="500"/>
              </a:spcBef>
              <a:buNone/>
            </a:pPr>
            <a:r>
              <a:rPr lang="en-US" sz="2200" dirty="0" smtClean="0">
                <a:solidFill>
                  <a:schemeClr val="accent1">
                    <a:lumMod val="75000"/>
                  </a:schemeClr>
                </a:solidFill>
              </a:rPr>
              <a:t>              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FROM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lineItem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 GROUP BY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colY</a:t>
            </a: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698500" indent="-342900">
              <a:spcBef>
                <a:spcPts val="500"/>
              </a:spcBef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TPC-H Scale 10 (60M records)</a:t>
            </a:r>
          </a:p>
          <a:p>
            <a:pPr marL="698500" indent="-342900">
              <a:spcBef>
                <a:spcPts val="500"/>
              </a:spcBef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Sorted on </a:t>
            </a: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then </a:t>
            </a:r>
            <a:r>
              <a:rPr lang="en-US" sz="2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colX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98500" indent="-342900">
              <a:spcBef>
                <a:spcPts val="500"/>
              </a:spcBef>
            </a:pP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uncompressed, cardinality </a:t>
            </a:r>
            <a:r>
              <a:rPr lang="en-US" sz="2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varies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29705" name="Group 9"/>
          <p:cNvGraphicFramePr>
            <a:graphicFrameLocks noGrp="1"/>
          </p:cNvGraphicFramePr>
          <p:nvPr>
            <p:extLst/>
          </p:nvPr>
        </p:nvGraphicFramePr>
        <p:xfrm>
          <a:off x="7480300" y="990600"/>
          <a:ext cx="1638300" cy="2667000"/>
        </p:xfrm>
        <a:graphic>
          <a:graphicData uri="http://schemas.openxmlformats.org/drawingml/2006/table">
            <a:tbl>
              <a:tblPr/>
              <a:tblGrid>
                <a:gridCol w="819150"/>
                <a:gridCol w="819150"/>
              </a:tblGrid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Y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halkboard" charset="0"/>
                        <a:ea typeface="ヒラギノ角ゴ ProN W6" charset="0"/>
                        <a:cs typeface="Chalkboard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C79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X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C79FF">
                        <a:alpha val="95000"/>
                      </a:srgbClr>
                    </a:solidFill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A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C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D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B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C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3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A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9760" name="Group 64"/>
          <p:cNvGrpSpPr>
            <a:grpSpLocks/>
          </p:cNvGrpSpPr>
          <p:nvPr/>
        </p:nvGrpSpPr>
        <p:grpSpPr bwMode="auto">
          <a:xfrm>
            <a:off x="381000" y="1676400"/>
            <a:ext cx="8091488" cy="5080000"/>
            <a:chOff x="0" y="0"/>
            <a:chExt cx="5097" cy="3200"/>
          </a:xfrm>
        </p:grpSpPr>
        <p:pic>
          <p:nvPicPr>
            <p:cNvPr id="29757" name="Picture 6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552" cy="3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758" name="Picture 6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2" y="8"/>
              <a:ext cx="2545" cy="3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139467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692"/>
    </mc:Choice>
    <mc:Fallback xmlns="">
      <p:transition advTm="125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96EB48-BA73-EA42-B4B6-03312F84B7C4}" type="slidenum">
              <a:rPr lang="en-US">
                <a:solidFill>
                  <a:srgbClr val="0C109A"/>
                </a:solidFill>
              </a:rPr>
              <a:pPr/>
              <a:t>49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3072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z="3200" dirty="0"/>
              <a:t>Compression + Sorting is a Huge Win</a:t>
            </a:r>
          </a:p>
        </p:txBody>
      </p:sp>
      <p:sp>
        <p:nvSpPr>
          <p:cNvPr id="307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81000" y="1524000"/>
            <a:ext cx="8763000" cy="4927600"/>
          </a:xfrm>
          <a:ln/>
        </p:spPr>
        <p:txBody>
          <a:bodyPr/>
          <a:lstStyle/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How can we get more sorted data?</a:t>
            </a:r>
          </a:p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b="1" dirty="0"/>
              <a:t>Store duplicate copies of </a:t>
            </a:r>
            <a:r>
              <a:rPr lang="en-US" sz="2800" b="1" dirty="0" smtClean="0"/>
              <a:t>data</a:t>
            </a:r>
            <a:endParaRPr lang="en-US" sz="2800" dirty="0"/>
          </a:p>
          <a:p>
            <a:pPr marL="1663700" lvl="2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Use different physical </a:t>
            </a:r>
            <a:r>
              <a:rPr lang="en-US" sz="2800" dirty="0" smtClean="0"/>
              <a:t>orderings</a:t>
            </a:r>
          </a:p>
          <a:p>
            <a:pPr marL="1206500" lvl="2" indent="0">
              <a:spcBef>
                <a:spcPts val="600"/>
              </a:spcBef>
              <a:buNone/>
            </a:pPr>
            <a:endParaRPr lang="en-US" sz="2800" dirty="0"/>
          </a:p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Improves ad-hoc query performance</a:t>
            </a:r>
          </a:p>
          <a:p>
            <a:pPr marL="1244600" lvl="1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Due to ability to directly operate on sorted, compressed </a:t>
            </a:r>
            <a:r>
              <a:rPr lang="en-US" sz="2800" dirty="0" smtClean="0"/>
              <a:t>data</a:t>
            </a:r>
          </a:p>
          <a:p>
            <a:pPr marL="787400" lvl="1" indent="0">
              <a:spcBef>
                <a:spcPts val="600"/>
              </a:spcBef>
              <a:buNone/>
            </a:pPr>
            <a:endParaRPr lang="en-US" sz="2800" dirty="0"/>
          </a:p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Supports fail-over / redundancy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088848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1017"/>
    </mc:Choice>
    <mc:Fallback xmlns="">
      <p:transition advTm="71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 build="p" bldLvl="5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Indexes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97578644"/>
              </p:ext>
            </p:extLst>
          </p:nvPr>
        </p:nvGraphicFramePr>
        <p:xfrm>
          <a:off x="457200" y="1600200"/>
          <a:ext cx="7868939" cy="23066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06607"/>
                <a:gridCol w="1962712"/>
                <a:gridCol w="2171249"/>
                <a:gridCol w="2528371"/>
              </a:tblGrid>
              <a:tr h="477885"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Heap</a:t>
                      </a:r>
                      <a:r>
                        <a:rPr lang="en-US" sz="2400" baseline="0" dirty="0" smtClean="0"/>
                        <a:t> File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err="1" smtClean="0"/>
                        <a:t>B+Tree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Hash File</a:t>
                      </a:r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Insert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O(1)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Delete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Scan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1" dirty="0" smtClean="0"/>
                        <a:t>Lookup</a:t>
                      </a:r>
                      <a:endParaRPr lang="en-US" sz="24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O(P)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457200" y="3989409"/>
            <a:ext cx="586758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 : number of tuples</a:t>
            </a:r>
          </a:p>
          <a:p>
            <a:r>
              <a:rPr lang="en-US" sz="2800" dirty="0" smtClean="0"/>
              <a:t>P : number of pages in file</a:t>
            </a:r>
          </a:p>
          <a:p>
            <a:r>
              <a:rPr lang="en-US" sz="2800" dirty="0" smtClean="0"/>
              <a:t>B : branching factor of B-Tree</a:t>
            </a:r>
          </a:p>
          <a:p>
            <a:r>
              <a:rPr lang="en-US" sz="2800" dirty="0" smtClean="0"/>
              <a:t>R : number of pages in range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3209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4B19B17F-393D-E64B-B51E-D4364C002708}" type="slidenum">
              <a:rPr lang="en-US"/>
              <a:pPr/>
              <a:t>50</a:t>
            </a:fld>
            <a:endParaRPr lang="en-US" dirty="0"/>
          </a:p>
        </p:txBody>
      </p:sp>
      <p:sp>
        <p:nvSpPr>
          <p:cNvPr id="6144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Write Performance</a:t>
            </a:r>
            <a:endParaRPr lang="en-US" dirty="0"/>
          </a:p>
        </p:txBody>
      </p:sp>
      <p:grpSp>
        <p:nvGrpSpPr>
          <p:cNvPr id="61446" name="Group 6"/>
          <p:cNvGrpSpPr>
            <a:grpSpLocks/>
          </p:cNvGrpSpPr>
          <p:nvPr/>
        </p:nvGrpSpPr>
        <p:grpSpPr bwMode="auto">
          <a:xfrm>
            <a:off x="3632200" y="3276600"/>
            <a:ext cx="1906588" cy="1065213"/>
            <a:chOff x="0" y="0"/>
            <a:chExt cx="1201" cy="671"/>
          </a:xfrm>
        </p:grpSpPr>
        <p:sp>
          <p:nvSpPr>
            <p:cNvPr id="61444" name="Rectangle 4"/>
            <p:cNvSpPr>
              <a:spLocks/>
            </p:cNvSpPr>
            <p:nvPr/>
          </p:nvSpPr>
          <p:spPr bwMode="auto">
            <a:xfrm>
              <a:off x="26" y="186"/>
              <a:ext cx="1128" cy="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4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Mover</a:t>
              </a:r>
            </a:p>
            <a:p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Asynchronous Data</a:t>
              </a:r>
            </a:p>
            <a:p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Movement</a:t>
              </a:r>
            </a:p>
          </p:txBody>
        </p:sp>
        <p:sp>
          <p:nvSpPr>
            <p:cNvPr id="61445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sp>
        <p:nvSpPr>
          <p:cNvPr id="61447" name="Rectangle 7"/>
          <p:cNvSpPr>
            <a:spLocks/>
          </p:cNvSpPr>
          <p:nvPr/>
        </p:nvSpPr>
        <p:spPr bwMode="auto">
          <a:xfrm>
            <a:off x="457200" y="4940300"/>
            <a:ext cx="27686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66700" algn="l"/>
            <a:r>
              <a:rPr lang="en-US" sz="24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Queries read from both WOS and ROS</a:t>
            </a:r>
          </a:p>
        </p:txBody>
      </p:sp>
      <p:sp>
        <p:nvSpPr>
          <p:cNvPr id="61448" name="Rectangle 8"/>
          <p:cNvSpPr>
            <a:spLocks/>
          </p:cNvSpPr>
          <p:nvPr/>
        </p:nvSpPr>
        <p:spPr bwMode="auto">
          <a:xfrm>
            <a:off x="3429000" y="4635500"/>
            <a:ext cx="23241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spcBef>
                <a:spcPts val="900"/>
              </a:spcBef>
            </a:pPr>
            <a:r>
              <a:rPr lang="en-US" sz="1800" b="1" u="sng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Batched</a:t>
            </a:r>
            <a:endParaRPr lang="en-US" sz="1800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>
              <a:spcBef>
                <a:spcPts val="900"/>
              </a:spcBef>
            </a:pPr>
            <a:r>
              <a:rPr lang="en-US" sz="18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seeks</a:t>
            </a:r>
          </a:p>
          <a:p>
            <a:pPr>
              <a:spcBef>
                <a:spcPts val="900"/>
              </a:spcBef>
            </a:pPr>
            <a:r>
              <a:rPr lang="en-US" sz="18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</a:t>
            </a:r>
            <a:r>
              <a:rPr lang="en-US" sz="1800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recompression</a:t>
            </a:r>
          </a:p>
          <a:p>
            <a:pPr>
              <a:spcBef>
                <a:spcPts val="900"/>
              </a:spcBef>
            </a:pPr>
            <a:r>
              <a:rPr lang="en-US" sz="1800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Enables continuous load</a:t>
            </a:r>
            <a:endParaRPr lang="en-US" sz="1800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>
              <a:spcBef>
                <a:spcPts val="900"/>
              </a:spcBef>
            </a:pPr>
            <a:endParaRPr lang="en-US" sz="2200" dirty="0">
              <a:solidFill>
                <a:srgbClr val="0C109A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61451" name="Group 11"/>
          <p:cNvGrpSpPr>
            <a:grpSpLocks/>
          </p:cNvGrpSpPr>
          <p:nvPr/>
        </p:nvGrpSpPr>
        <p:grpSpPr bwMode="auto">
          <a:xfrm>
            <a:off x="92075" y="1270000"/>
            <a:ext cx="2324100" cy="1981200"/>
            <a:chOff x="0" y="0"/>
            <a:chExt cx="1464" cy="1248"/>
          </a:xfrm>
        </p:grpSpPr>
        <p:sp>
          <p:nvSpPr>
            <p:cNvPr id="61449" name="AutoShape 9"/>
            <p:cNvSpPr>
              <a:spLocks/>
            </p:cNvSpPr>
            <p:nvPr/>
          </p:nvSpPr>
          <p:spPr bwMode="auto">
            <a:xfrm>
              <a:off x="221" y="320"/>
              <a:ext cx="328" cy="9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srgbClr val="0C109A"/>
                </a:solidFill>
                <a:latin typeface="Arial"/>
              </a:endParaRPr>
            </a:p>
          </p:txBody>
        </p:sp>
        <p:sp>
          <p:nvSpPr>
            <p:cNvPr id="61450" name="Rectangle 10"/>
            <p:cNvSpPr>
              <a:spLocks/>
            </p:cNvSpPr>
            <p:nvPr/>
          </p:nvSpPr>
          <p:spPr bwMode="auto">
            <a:xfrm>
              <a:off x="0" y="0"/>
              <a:ext cx="1464" cy="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spcBef>
                  <a:spcPts val="900"/>
                </a:spcBef>
              </a:pPr>
              <a:r>
                <a:rPr lang="en-US" sz="1800" b="1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Trickle load: Very Fast Inserts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1663700"/>
            <a:ext cx="3009900" cy="4102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044700"/>
            <a:ext cx="2514600" cy="2349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36178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233"/>
    </mc:Choice>
    <mc:Fallback xmlns="">
      <p:transition advTm="6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7" grpId="0" autoUpdateAnimBg="0"/>
      <p:bldP spid="61448" grpId="0" autoUpdateAnimBg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Rewrite ROS Objects?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534400" cy="4927600"/>
          </a:xfrm>
        </p:spPr>
        <p:txBody>
          <a:bodyPr/>
          <a:lstStyle/>
          <a:p>
            <a:r>
              <a:rPr lang="en-US" dirty="0" smtClean="0"/>
              <a:t>Store multiple ROS objects, instead of just one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Each of which must be scanned to answer a query</a:t>
            </a:r>
          </a:p>
          <a:p>
            <a:r>
              <a:rPr lang="en-US" dirty="0" smtClean="0"/>
              <a:t>Tuple mover writes new objects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Avoids rewriting whole ROS on merge</a:t>
            </a:r>
          </a:p>
          <a:p>
            <a:r>
              <a:rPr lang="en-US" dirty="0" smtClean="0"/>
              <a:t>Periodically merge ROS objects</a:t>
            </a:r>
            <a:r>
              <a:rPr lang="en-US" dirty="0"/>
              <a:t> </a:t>
            </a:r>
            <a:r>
              <a:rPr lang="en-US" dirty="0" smtClean="0"/>
              <a:t>to limit number of distinct objects that must be scanned (like Big Table)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151" y="5334000"/>
            <a:ext cx="726849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991" y="5078392"/>
            <a:ext cx="914400" cy="12462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267200"/>
            <a:ext cx="1509609" cy="2057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7791" y="5334000"/>
            <a:ext cx="726849" cy="990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5078392"/>
            <a:ext cx="914400" cy="1246208"/>
          </a:xfrm>
          <a:prstGeom prst="rect">
            <a:avLst/>
          </a:prstGeom>
        </p:spPr>
      </p:pic>
      <p:grpSp>
        <p:nvGrpSpPr>
          <p:cNvPr id="10" name="Group 6"/>
          <p:cNvGrpSpPr>
            <a:grpSpLocks/>
          </p:cNvGrpSpPr>
          <p:nvPr/>
        </p:nvGrpSpPr>
        <p:grpSpPr bwMode="auto">
          <a:xfrm>
            <a:off x="1919391" y="5602514"/>
            <a:ext cx="1143000" cy="460375"/>
            <a:chOff x="0" y="0"/>
            <a:chExt cx="1201" cy="290"/>
          </a:xfrm>
        </p:grpSpPr>
        <p:sp>
          <p:nvSpPr>
            <p:cNvPr id="11" name="Rectangle 4"/>
            <p:cNvSpPr>
              <a:spLocks/>
            </p:cNvSpPr>
            <p:nvPr/>
          </p:nvSpPr>
          <p:spPr bwMode="auto">
            <a:xfrm>
              <a:off x="236" y="135"/>
              <a:ext cx="752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6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</a:t>
              </a:r>
              <a:r>
                <a:rPr lang="en-US" sz="1600" b="1" dirty="0" smtClean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Mover</a:t>
              </a:r>
              <a:endParaRPr lang="en-US" sz="16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2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latin typeface="Arial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1" y="5191330"/>
            <a:ext cx="1143000" cy="106795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-152400" y="6367437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+mj-lt"/>
              </a:rPr>
              <a:t>WOS</a:t>
            </a:r>
            <a:endParaRPr lang="en-US" b="1" dirty="0">
              <a:solidFill>
                <a:srgbClr val="000000"/>
              </a:solidFill>
              <a:latin typeface="+mj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81600" y="629849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+mj-lt"/>
              </a:rPr>
              <a:t>ROS</a:t>
            </a:r>
            <a:endParaRPr lang="en-US" b="1" dirty="0">
              <a:solidFill>
                <a:srgbClr val="000000"/>
              </a:solidFill>
              <a:latin typeface="+mj-lt"/>
            </a:endParaRPr>
          </a:p>
        </p:txBody>
      </p:sp>
      <p:grpSp>
        <p:nvGrpSpPr>
          <p:cNvPr id="19" name="Group 6"/>
          <p:cNvGrpSpPr>
            <a:grpSpLocks/>
          </p:cNvGrpSpPr>
          <p:nvPr/>
        </p:nvGrpSpPr>
        <p:grpSpPr bwMode="auto">
          <a:xfrm>
            <a:off x="3200400" y="4419600"/>
            <a:ext cx="3429000" cy="522288"/>
            <a:chOff x="0" y="0"/>
            <a:chExt cx="1201" cy="329"/>
          </a:xfrm>
        </p:grpSpPr>
        <p:sp>
          <p:nvSpPr>
            <p:cNvPr id="20" name="Rectangle 4"/>
            <p:cNvSpPr>
              <a:spLocks/>
            </p:cNvSpPr>
            <p:nvPr/>
          </p:nvSpPr>
          <p:spPr bwMode="auto">
            <a:xfrm>
              <a:off x="267" y="96"/>
              <a:ext cx="689" cy="23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400" b="1" dirty="0" smtClean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Older objects</a:t>
              </a:r>
              <a:endParaRPr lang="en-US" sz="24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rgbClr val="FF0000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2400" dirty="0">
                <a:latin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21903626"/>
      </p:ext>
    </p:extLst>
  </p:cSld>
  <p:clrMapOvr>
    <a:masterClrMapping/>
  </p:clrMapOvr>
  <p:transition advTm="882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  <p:bldP spid="1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C-Store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much do these optimizations matter?</a:t>
            </a:r>
          </a:p>
          <a:p>
            <a:endParaRPr lang="en-US" dirty="0"/>
          </a:p>
          <a:p>
            <a:r>
              <a:rPr lang="en-US" dirty="0" smtClean="0"/>
              <a:t>Wanted to compare against best you could do with a commercial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931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DBDDB-BB5C-2F4A-8D30-95C484B56A5C}" type="slidenum">
              <a:rPr lang="en-US"/>
              <a:pPr/>
              <a:t>53</a:t>
            </a:fld>
            <a:endParaRPr lang="en-US"/>
          </a:p>
        </p:txBody>
      </p:sp>
      <p:sp>
        <p:nvSpPr>
          <p:cNvPr id="3788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Emulating a Column Store</a:t>
            </a:r>
          </a:p>
        </p:txBody>
      </p:sp>
      <p:sp>
        <p:nvSpPr>
          <p:cNvPr id="3789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524000"/>
            <a:ext cx="8039100" cy="4927600"/>
          </a:xfrm>
          <a:ln/>
        </p:spPr>
        <p:txBody>
          <a:bodyPr/>
          <a:lstStyle/>
          <a:p>
            <a:pPr marL="698500" indent="-342900">
              <a:buSzPct val="120000"/>
              <a:buFont typeface="Arial"/>
              <a:buChar char="•"/>
            </a:pPr>
            <a:r>
              <a:rPr lang="en-US" dirty="0"/>
              <a:t>Two </a:t>
            </a:r>
            <a:r>
              <a:rPr lang="en-US" dirty="0" smtClean="0"/>
              <a:t>approaches:</a:t>
            </a:r>
            <a:endParaRPr lang="en-US" dirty="0"/>
          </a:p>
          <a:p>
            <a:pPr marL="1244600" lvl="1" indent="-457200">
              <a:buSzPct val="100000"/>
              <a:buFont typeface="+mj-lt"/>
              <a:buAutoNum type="arabicPeriod"/>
            </a:pPr>
            <a:r>
              <a:rPr lang="en-US" b="1" dirty="0"/>
              <a:t>Vertical partitioning</a:t>
            </a:r>
            <a:r>
              <a:rPr lang="en-US" dirty="0"/>
              <a:t>: for </a:t>
            </a:r>
            <a:r>
              <a:rPr lang="en-US" i="1" dirty="0">
                <a:latin typeface="Arial Bold Italic" charset="0"/>
                <a:cs typeface="Arial Bold Italic" charset="0"/>
                <a:sym typeface="Arial Bold Italic" charset="0"/>
              </a:rPr>
              <a:t>n</a:t>
            </a:r>
            <a:r>
              <a:rPr lang="en-US" dirty="0"/>
              <a:t> column table, store </a:t>
            </a:r>
            <a:r>
              <a:rPr lang="en-US" i="1" dirty="0">
                <a:latin typeface="Arial Bold Italic" charset="0"/>
                <a:cs typeface="Arial Bold Italic" charset="0"/>
                <a:sym typeface="Arial Bold Italic" charset="0"/>
              </a:rPr>
              <a:t>n</a:t>
            </a:r>
            <a:r>
              <a:rPr lang="en-US" dirty="0"/>
              <a:t> two-column tables, with </a:t>
            </a:r>
            <a:r>
              <a:rPr lang="en-US" i="1" dirty="0" err="1" smtClean="0"/>
              <a:t>i</a:t>
            </a:r>
            <a:r>
              <a:rPr lang="en-US" dirty="0" err="1" smtClean="0"/>
              <a:t>th</a:t>
            </a:r>
            <a:r>
              <a:rPr lang="en-US" dirty="0" smtClean="0"/>
              <a:t> table containing </a:t>
            </a:r>
            <a:r>
              <a:rPr lang="en-US" dirty="0"/>
              <a:t>a tuple-id, and attribute </a:t>
            </a:r>
            <a:r>
              <a:rPr lang="en-US" i="1" dirty="0" err="1">
                <a:latin typeface="Arial Bold Italic" charset="0"/>
                <a:cs typeface="Arial Bold Italic" charset="0"/>
                <a:sym typeface="Arial Bold Italic" charset="0"/>
              </a:rPr>
              <a:t>i</a:t>
            </a:r>
            <a:endParaRPr lang="en-US" i="1" dirty="0">
              <a:latin typeface="Arial Bold Italic" charset="0"/>
              <a:sym typeface="Arial Bold Italic" charset="0"/>
            </a:endParaRP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Sort on tuple-id</a:t>
            </a: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Merge joins for query </a:t>
            </a:r>
            <a:r>
              <a:rPr lang="en-US" dirty="0" smtClean="0"/>
              <a:t>results </a:t>
            </a:r>
            <a:endParaRPr lang="en-US" dirty="0"/>
          </a:p>
          <a:p>
            <a:pPr marL="1244600" lvl="1" indent="-457200">
              <a:buSzPct val="100000"/>
              <a:buFont typeface="+mj-lt"/>
              <a:buAutoNum type="arabicPeriod"/>
            </a:pPr>
            <a:r>
              <a:rPr lang="en-US" b="1" dirty="0"/>
              <a:t>Index-only plans</a:t>
            </a: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Create a secondary index on each column</a:t>
            </a: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Never follow pointers to base table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944629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4940"/>
    </mc:Choice>
    <mc:Fallback xmlns="">
      <p:transition xmlns:p14="http://schemas.microsoft.com/office/powerpoint/2010/main" advTm="114940"/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Emulation Approaches</a:t>
            </a:r>
            <a:endParaRPr lang="en-US" dirty="0"/>
          </a:p>
        </p:txBody>
      </p:sp>
      <p:pic>
        <p:nvPicPr>
          <p:cNvPr id="4" name="Picture 3" descr="Screen Shot 2014-09-24 at 9.55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" y="1631651"/>
            <a:ext cx="9144000" cy="522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226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65900"/>
            <a:ext cx="255588" cy="304800"/>
          </a:xfrm>
        </p:spPr>
        <p:txBody>
          <a:bodyPr/>
          <a:lstStyle/>
          <a:p>
            <a:fld id="{8ACD5EB1-BCFB-B643-8850-456AD9248B52}" type="slidenum">
              <a:rPr lang="en-US"/>
              <a:pPr/>
              <a:t>55</a:t>
            </a:fld>
            <a:endParaRPr lang="en-US"/>
          </a:p>
        </p:txBody>
      </p:sp>
      <p:sp>
        <p:nvSpPr>
          <p:cNvPr id="38913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38100"/>
            <a:ext cx="9182100" cy="1104900"/>
          </a:xfrm>
          <a:ln/>
        </p:spPr>
        <p:txBody>
          <a:bodyPr/>
          <a:lstStyle/>
          <a:p>
            <a:r>
              <a:rPr lang="en-US" dirty="0"/>
              <a:t>Bottom Line</a:t>
            </a:r>
          </a:p>
        </p:txBody>
      </p:sp>
      <p:graphicFrame>
        <p:nvGraphicFramePr>
          <p:cNvPr id="2" name="Objec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185947"/>
              </p:ext>
            </p:extLst>
          </p:nvPr>
        </p:nvGraphicFramePr>
        <p:xfrm>
          <a:off x="340965" y="3581400"/>
          <a:ext cx="6477000" cy="287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8915" name="Rectangle 3"/>
          <p:cNvSpPr>
            <a:spLocks/>
          </p:cNvSpPr>
          <p:nvPr/>
        </p:nvSpPr>
        <p:spPr bwMode="auto">
          <a:xfrm>
            <a:off x="3733800" y="6477000"/>
            <a:ext cx="102381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200" dirty="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rPr>
              <a:t>Time (s)</a:t>
            </a:r>
          </a:p>
        </p:txBody>
      </p:sp>
      <p:sp>
        <p:nvSpPr>
          <p:cNvPr id="38916" name="Rectangle 4"/>
          <p:cNvSpPr>
            <a:spLocks/>
          </p:cNvSpPr>
          <p:nvPr/>
        </p:nvSpPr>
        <p:spPr bwMode="auto">
          <a:xfrm>
            <a:off x="-1524000" y="914400"/>
            <a:ext cx="103632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451100" lvl="4" indent="-342900" algn="l">
              <a:lnSpc>
                <a:spcPct val="80000"/>
              </a:lnSpc>
              <a:spcBef>
                <a:spcPts val="600"/>
              </a:spcBef>
              <a:buSzPct val="100000"/>
              <a:buFont typeface="Wingdings" charset="2"/>
              <a:buChar char="§"/>
            </a:pPr>
            <a:r>
              <a:rPr lang="en-US" sz="2000" b="1" dirty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SSBM  (Star Schema Benchmark -- O</a:t>
            </a:r>
            <a:r>
              <a:rPr lang="ja-JP" altLang="en-US" sz="2000" b="1" dirty="0">
                <a:latin typeface="Arial"/>
                <a:ea typeface="ＭＳ Ｐゴシック" charset="0"/>
                <a:cs typeface="Arial Bold" charset="0"/>
                <a:sym typeface="Arial Bold" charset="0"/>
              </a:rPr>
              <a:t>’</a:t>
            </a:r>
            <a:r>
              <a:rPr lang="en-US" sz="2000" b="1" dirty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Neil et al ICDE 08)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Data warehousing benchmark based on TPC-H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 smtClean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Scale </a:t>
            </a:r>
            <a:r>
              <a:rPr lang="en-US" sz="1900" dirty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100 (60 M row </a:t>
            </a:r>
            <a:r>
              <a:rPr lang="en-US" sz="1900" dirty="0" smtClean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table), 17 columns</a:t>
            </a:r>
            <a:endParaRPr lang="en-US" sz="1900" dirty="0">
              <a:latin typeface="Arial Bold" charset="0"/>
              <a:ea typeface="ＭＳ Ｐゴシック" charset="0"/>
              <a:cs typeface="Arial Bold" charset="0"/>
              <a:sym typeface="Arial Bold" charset="0"/>
            </a:endParaRP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Average across 12 </a:t>
            </a:r>
            <a:r>
              <a:rPr lang="en-US" sz="1900" dirty="0" smtClean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queries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 smtClean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Row store is a commercial DB, tuned by professional DBA </a:t>
            </a:r>
            <a:r>
              <a:rPr lang="en-US" sz="1900" dirty="0" err="1" smtClean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vs</a:t>
            </a:r>
            <a:r>
              <a:rPr lang="en-US" sz="1900" dirty="0" smtClean="0"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 C-Store</a:t>
            </a:r>
            <a:endParaRPr lang="en-US" sz="1900" dirty="0">
              <a:latin typeface="Arial Bold" charset="0"/>
              <a:ea typeface="ＭＳ Ｐゴシック" charset="0"/>
              <a:cs typeface="Arial Bold" charset="0"/>
              <a:sym typeface="Arial Bold" charset="0"/>
            </a:endParaRPr>
          </a:p>
        </p:txBody>
      </p:sp>
      <p:sp>
        <p:nvSpPr>
          <p:cNvPr id="8" name="Rectangle 5"/>
          <p:cNvSpPr>
            <a:spLocks/>
          </p:cNvSpPr>
          <p:nvPr/>
        </p:nvSpPr>
        <p:spPr bwMode="auto">
          <a:xfrm>
            <a:off x="6837954" y="3581400"/>
            <a:ext cx="2306046" cy="1981200"/>
          </a:xfrm>
          <a:prstGeom prst="rect">
            <a:avLst/>
          </a:prstGeom>
          <a:solidFill>
            <a:srgbClr val="300EFF">
              <a:alpha val="87842"/>
            </a:srgb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000" dirty="0" smtClean="0">
                <a:solidFill>
                  <a:schemeClr val="bg2"/>
                </a:solidFill>
                <a:latin typeface="+mj-lt"/>
                <a:ea typeface="ＭＳ Ｐゴシック" charset="0"/>
                <a:cs typeface="Chalkboard Bold" charset="0"/>
                <a:sym typeface="Chalkboard Bold" charset="0"/>
              </a:rPr>
              <a:t>Commercial System Does Not Benefit From Vertical Partitioning</a:t>
            </a:r>
            <a:endParaRPr lang="en-US" sz="2000" dirty="0">
              <a:solidFill>
                <a:schemeClr val="bg2"/>
              </a:solidFill>
              <a:latin typeface="+mj-lt"/>
              <a:ea typeface="ＭＳ Ｐゴシック" charset="0"/>
              <a:cs typeface="Chalkboard Bold" charset="0"/>
              <a:sym typeface="Chalkboard Bol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9767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9902"/>
    </mc:Choice>
    <mc:Fallback xmlns="">
      <p:transition xmlns:p14="http://schemas.microsoft.com/office/powerpoint/2010/main" advTm="139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Chart bld="seriesEl"/>
        </p:bldSub>
      </p:bldGraphic>
      <p:bldP spid="8" grpId="0" animBg="1" autoUpdateAnimBg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70B22-52A0-DF4E-AC5B-5DFE9DF319A6}" type="slidenum">
              <a:rPr lang="en-US"/>
              <a:pPr/>
              <a:t>56</a:t>
            </a:fld>
            <a:endParaRPr lang="en-US"/>
          </a:p>
        </p:txBody>
      </p:sp>
      <p:sp>
        <p:nvSpPr>
          <p:cNvPr id="39937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20702"/>
            <a:ext cx="8229600" cy="1143000"/>
          </a:xfrm>
          <a:ln/>
        </p:spPr>
        <p:txBody>
          <a:bodyPr>
            <a:normAutofit/>
          </a:bodyPr>
          <a:lstStyle/>
          <a:p>
            <a:r>
              <a:rPr lang="en-US" sz="3600" b="1" dirty="0" smtClean="0"/>
              <a:t>Problems with Vertical Partitioning</a:t>
            </a:r>
            <a:endParaRPr lang="en-US" sz="3600" b="1" dirty="0"/>
          </a:p>
        </p:txBody>
      </p:sp>
      <p:sp>
        <p:nvSpPr>
          <p:cNvPr id="3993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2700" y="1295400"/>
            <a:ext cx="9182100" cy="4927600"/>
          </a:xfrm>
          <a:ln/>
        </p:spPr>
        <p:txBody>
          <a:bodyPr>
            <a:normAutofit fontScale="92500"/>
          </a:bodyPr>
          <a:lstStyle/>
          <a:p>
            <a:pPr marL="812800" indent="-457200">
              <a:buSzPct val="100000"/>
              <a:buFont typeface="+mj-ea"/>
              <a:buAutoNum type="circleNumDbPlain"/>
            </a:pPr>
            <a:r>
              <a:rPr lang="en-US" dirty="0"/>
              <a:t>Tuple headers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Total table is 4GB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Each column table is ~1.0 GB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Factor of 4 overhead from tuple headers and tuple-ids</a:t>
            </a:r>
          </a:p>
          <a:p>
            <a:pPr marL="812800" indent="-457200">
              <a:buSzPct val="100000"/>
              <a:buFont typeface="+mj-lt"/>
              <a:buAutoNum type="circleNumDbPlain"/>
            </a:pPr>
            <a:r>
              <a:rPr lang="en-US" dirty="0"/>
              <a:t>Merge joins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Answering queries requires joins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Row-store </a:t>
            </a:r>
            <a:r>
              <a:rPr lang="en-US" dirty="0" smtClean="0"/>
              <a:t>doesn’t know that </a:t>
            </a:r>
            <a:r>
              <a:rPr lang="en-US" dirty="0"/>
              <a:t>column-tables are sorted </a:t>
            </a:r>
            <a:endParaRPr lang="en-US" dirty="0" smtClean="0"/>
          </a:p>
          <a:p>
            <a:pPr marL="1549400" lvl="2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 smtClean="0"/>
              <a:t>Sort </a:t>
            </a:r>
            <a:r>
              <a:rPr lang="en-US" dirty="0"/>
              <a:t>hurts performance </a:t>
            </a:r>
            <a:endParaRPr lang="en-US" dirty="0" smtClean="0"/>
          </a:p>
          <a:p>
            <a:pPr marL="698500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 smtClean="0"/>
              <a:t>Would need to fix these, plus add direct operation on compressed data, to approach C-Store performance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97482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456"/>
    </mc:Choice>
    <mc:Fallback xmlns="">
      <p:transition xmlns:p14="http://schemas.microsoft.com/office/powerpoint/2010/main" spd="slow" advTm="64456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Problems with Index-Only Plans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542" y="1523234"/>
            <a:ext cx="8229600" cy="4525963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Consider the query:</a:t>
            </a:r>
          </a:p>
          <a:p>
            <a:pPr marL="0" indent="0">
              <a:buNone/>
            </a:pPr>
            <a:endParaRPr lang="en-US" dirty="0" smtClean="0"/>
          </a:p>
          <a:p>
            <a:pPr marL="577850" indent="0">
              <a:spcBef>
                <a:spcPts val="0"/>
              </a:spcBef>
              <a:buNone/>
            </a:pPr>
            <a:r>
              <a:rPr lang="en-US" sz="2000" dirty="0"/>
              <a:t>SELECT </a:t>
            </a:r>
            <a:r>
              <a:rPr lang="en-US" sz="2000" dirty="0" err="1"/>
              <a:t>store_name</a:t>
            </a:r>
            <a:r>
              <a:rPr lang="en-US" sz="2000" dirty="0"/>
              <a:t>, SUM(revenue) FROM Facts, Stores </a:t>
            </a:r>
          </a:p>
          <a:p>
            <a:pPr marL="577850" indent="0">
              <a:spcBef>
                <a:spcPts val="0"/>
              </a:spcBef>
              <a:buNone/>
            </a:pPr>
            <a:r>
              <a:rPr lang="en-US" sz="2000" dirty="0"/>
              <a:t>WHERE </a:t>
            </a:r>
            <a:r>
              <a:rPr lang="en-US" sz="2000" dirty="0" err="1"/>
              <a:t>fact.store_id</a:t>
            </a:r>
            <a:r>
              <a:rPr lang="en-US" sz="2000" dirty="0"/>
              <a:t> = </a:t>
            </a:r>
            <a:r>
              <a:rPr lang="en-US" sz="2000" dirty="0" err="1"/>
              <a:t>stores.store_id</a:t>
            </a:r>
            <a:r>
              <a:rPr lang="en-US" sz="2000" dirty="0"/>
              <a:t> AND </a:t>
            </a:r>
            <a:r>
              <a:rPr lang="en-US" sz="2000" dirty="0" err="1"/>
              <a:t>stores.country</a:t>
            </a:r>
            <a:r>
              <a:rPr lang="en-US" sz="2000" dirty="0"/>
              <a:t> = “Canada” </a:t>
            </a:r>
            <a:endParaRPr lang="en-US" sz="2000" dirty="0" smtClean="0"/>
          </a:p>
          <a:p>
            <a:pPr marL="577850" indent="0">
              <a:spcBef>
                <a:spcPts val="0"/>
              </a:spcBef>
              <a:buNone/>
            </a:pPr>
            <a:r>
              <a:rPr lang="en-US" sz="2000" dirty="0" smtClean="0"/>
              <a:t>GROUP </a:t>
            </a:r>
            <a:r>
              <a:rPr lang="en-US" sz="2000" dirty="0"/>
              <a:t>BY </a:t>
            </a:r>
            <a:r>
              <a:rPr lang="en-US" sz="2000" dirty="0" err="1"/>
              <a:t>store_name</a:t>
            </a:r>
            <a:r>
              <a:rPr lang="en-US" sz="2000" dirty="0"/>
              <a:t> </a:t>
            </a:r>
            <a:endParaRPr lang="en-US" sz="2000" dirty="0" smtClean="0"/>
          </a:p>
          <a:p>
            <a:pPr marL="577850" indent="0">
              <a:spcBef>
                <a:spcPts val="0"/>
              </a:spcBef>
              <a:buNone/>
            </a:pPr>
            <a:endParaRPr lang="en-US" sz="2000" dirty="0"/>
          </a:p>
          <a:p>
            <a:r>
              <a:rPr lang="en-US" dirty="0" smtClean="0"/>
              <a:t>Two WHERE clauses result in a list of tuple IDs that pass all predicates</a:t>
            </a:r>
          </a:p>
          <a:p>
            <a:r>
              <a:rPr lang="en-US" dirty="0" smtClean="0"/>
              <a:t>Need to go pick up values from </a:t>
            </a:r>
            <a:r>
              <a:rPr lang="en-US" dirty="0" err="1" smtClean="0"/>
              <a:t>store_name</a:t>
            </a:r>
            <a:r>
              <a:rPr lang="en-US" dirty="0" smtClean="0"/>
              <a:t> and revenue columns</a:t>
            </a:r>
          </a:p>
          <a:p>
            <a:r>
              <a:rPr lang="en-US" dirty="0" smtClean="0"/>
              <a:t>But indexes map from </a:t>
            </a:r>
            <a:r>
              <a:rPr lang="en-US" dirty="0" err="1" smtClean="0"/>
              <a:t>value</a:t>
            </a:r>
            <a:r>
              <a:rPr lang="en-US" dirty="0" err="1" smtClean="0">
                <a:sym typeface="Wingdings"/>
              </a:rPr>
              <a:t>tuple</a:t>
            </a:r>
            <a:r>
              <a:rPr lang="en-US" dirty="0" smtClean="0">
                <a:sym typeface="Wingdings"/>
              </a:rPr>
              <a:t> ID!</a:t>
            </a:r>
          </a:p>
          <a:p>
            <a:r>
              <a:rPr lang="en-US" dirty="0" smtClean="0">
                <a:sym typeface="Wingdings"/>
              </a:rPr>
              <a:t>Column stores can efficiently go from  tuple </a:t>
            </a:r>
            <a:r>
              <a:rPr lang="en-US" dirty="0" err="1" smtClean="0">
                <a:sym typeface="Wingdings"/>
              </a:rPr>
              <a:t>IDvalue</a:t>
            </a:r>
            <a:r>
              <a:rPr lang="en-US" dirty="0" smtClean="0">
                <a:sym typeface="Wingdings"/>
              </a:rPr>
              <a:t> in each </a:t>
            </a:r>
            <a:r>
              <a:rPr lang="en-US" dirty="0" smtClean="0">
                <a:sym typeface="Wingdings"/>
              </a:rPr>
              <a:t>column using position lookups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760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B9B21F-DC4F-8647-BD4B-E67EEFD6CA26}" type="slidenum">
              <a:rPr lang="en-US"/>
              <a:pPr/>
              <a:t>58</a:t>
            </a:fld>
            <a:endParaRPr lang="en-US"/>
          </a:p>
        </p:txBody>
      </p:sp>
      <p:sp>
        <p:nvSpPr>
          <p:cNvPr id="40961" name="Rectangle 1"/>
          <p:cNvSpPr>
            <a:spLocks noGrp="1" noChangeArrowheads="1"/>
          </p:cNvSpPr>
          <p:nvPr>
            <p:ph type="title"/>
          </p:nvPr>
        </p:nvSpPr>
        <p:spPr>
          <a:xfrm>
            <a:off x="-192439" y="43734"/>
            <a:ext cx="9493595" cy="1143000"/>
          </a:xfrm>
          <a:ln/>
        </p:spPr>
        <p:txBody>
          <a:bodyPr>
            <a:normAutofit/>
          </a:bodyPr>
          <a:lstStyle/>
          <a:p>
            <a:r>
              <a:rPr lang="en-US" sz="3200" b="1" dirty="0"/>
              <a:t>Recommendations for Row-Store Designers</a:t>
            </a:r>
          </a:p>
        </p:txBody>
      </p:sp>
      <p:sp>
        <p:nvSpPr>
          <p:cNvPr id="409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69413" y="1218304"/>
            <a:ext cx="8646869" cy="4927600"/>
          </a:xfrm>
          <a:ln/>
        </p:spPr>
        <p:txBody>
          <a:bodyPr>
            <a:normAutofit/>
          </a:bodyPr>
          <a:lstStyle/>
          <a:p>
            <a:pPr marL="698500" indent="-342900">
              <a:buSzPct val="100000"/>
            </a:pPr>
            <a:r>
              <a:rPr lang="en-US" dirty="0"/>
              <a:t>Might be possible to get C-Store like performance</a:t>
            </a:r>
          </a:p>
          <a:p>
            <a:pPr marL="1244600" lvl="1" indent="-457200">
              <a:buSzPct val="100000"/>
              <a:buFont typeface="+mj-ea"/>
              <a:buAutoNum type="circleNumDbPlain"/>
            </a:pPr>
            <a:r>
              <a:rPr lang="en-US" dirty="0"/>
              <a:t>Need to store tuple headers elsewhere (not require that they be read from disk w/ tuples)</a:t>
            </a:r>
          </a:p>
          <a:p>
            <a:pPr marL="1244600" lvl="1" indent="-457200">
              <a:buSzPct val="100000"/>
              <a:buFont typeface="+mj-ea"/>
              <a:buAutoNum type="circleNumDbPlain"/>
            </a:pPr>
            <a:r>
              <a:rPr lang="en-US" dirty="0"/>
              <a:t>Need to provide efficient merge join implementation that understands sorted columns</a:t>
            </a:r>
          </a:p>
          <a:p>
            <a:pPr marL="1244600" lvl="1" indent="-457200">
              <a:buSzPct val="100000"/>
              <a:buFont typeface="+mj-ea"/>
              <a:buAutoNum type="circleNumDbPlain"/>
            </a:pPr>
            <a:r>
              <a:rPr lang="en-US" dirty="0"/>
              <a:t>Need to support direct operation on compressed data</a:t>
            </a:r>
          </a:p>
          <a:p>
            <a:pPr marL="1549400" lvl="2" indent="-342900">
              <a:spcBef>
                <a:spcPts val="600"/>
              </a:spcBef>
              <a:buSzPct val="100000"/>
            </a:pPr>
            <a:r>
              <a:rPr lang="en-US" dirty="0"/>
              <a:t>Requires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late materialization</a:t>
            </a:r>
            <a:r>
              <a:rPr lang="ja-JP" altLang="en-US" dirty="0">
                <a:latin typeface="Arial"/>
              </a:rPr>
              <a:t>”</a:t>
            </a:r>
            <a:r>
              <a:rPr lang="en-US" dirty="0"/>
              <a:t> design</a:t>
            </a:r>
          </a:p>
        </p:txBody>
      </p:sp>
    </p:spTree>
    <p:extLst>
      <p:ext uri="{BB962C8B-B14F-4D97-AF65-F5344CB8AC3E}">
        <p14:creationId xmlns:p14="http://schemas.microsoft.com/office/powerpoint/2010/main" val="9520195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848"/>
    </mc:Choice>
    <mc:Fallback xmlns="">
      <p:transition xmlns:p14="http://schemas.microsoft.com/office/powerpoint/2010/main" spd="slow" advTm="47848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Hash Index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882240" y="1419076"/>
          <a:ext cx="2400491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049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On</a:t>
                      </a:r>
                      <a:r>
                        <a:rPr lang="en-US" baseline="0" dirty="0" smtClean="0"/>
                        <a:t> Disk Hash Table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7282731" y="922116"/>
            <a:ext cx="165248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n buckets, on n disk pages</a:t>
            </a:r>
          </a:p>
          <a:p>
            <a:endParaRPr lang="en-US" dirty="0" smtClean="0"/>
          </a:p>
          <a:p>
            <a:r>
              <a:rPr lang="en-US" dirty="0" smtClean="0"/>
              <a:t>Disk page 1</a:t>
            </a:r>
          </a:p>
          <a:p>
            <a:r>
              <a:rPr lang="en-US" dirty="0" smtClean="0"/>
              <a:t>…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Disk Page 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935132" y="2444620"/>
            <a:ext cx="11235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H(f1)</a:t>
            </a:r>
            <a:endParaRPr lang="en-US" sz="3600" dirty="0"/>
          </a:p>
        </p:txBody>
      </p:sp>
      <p:sp>
        <p:nvSpPr>
          <p:cNvPr id="7" name="TextBox 6"/>
          <p:cNvSpPr txBox="1"/>
          <p:nvPr/>
        </p:nvSpPr>
        <p:spPr>
          <a:xfrm>
            <a:off x="248414" y="2420192"/>
            <a:ext cx="21249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(‘</a:t>
            </a:r>
            <a:r>
              <a:rPr lang="en-US" sz="2400" dirty="0" err="1" smtClean="0"/>
              <a:t>sam</a:t>
            </a:r>
            <a:r>
              <a:rPr lang="en-US" sz="2400" dirty="0" smtClean="0"/>
              <a:t>’, 10k, …) </a:t>
            </a:r>
          </a:p>
          <a:p>
            <a:r>
              <a:rPr lang="en-US" sz="2400" dirty="0" smtClean="0"/>
              <a:t>(‘</a:t>
            </a:r>
            <a:r>
              <a:rPr lang="en-US" sz="2400" dirty="0" err="1" smtClean="0"/>
              <a:t>joe</a:t>
            </a:r>
            <a:r>
              <a:rPr lang="en-US" sz="2400" dirty="0" smtClean="0"/>
              <a:t>’, 20k, …)</a:t>
            </a:r>
          </a:p>
        </p:txBody>
      </p:sp>
      <p:cxnSp>
        <p:nvCxnSpPr>
          <p:cNvPr id="9" name="Straight Arrow Connector 8"/>
          <p:cNvCxnSpPr>
            <a:endCxn id="6" idx="1"/>
          </p:cNvCxnSpPr>
          <p:nvPr/>
        </p:nvCxnSpPr>
        <p:spPr>
          <a:xfrm>
            <a:off x="2134641" y="2644695"/>
            <a:ext cx="800491" cy="12309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Elbow Connector 12"/>
          <p:cNvCxnSpPr>
            <a:stCxn id="6" idx="3"/>
          </p:cNvCxnSpPr>
          <p:nvPr/>
        </p:nvCxnSpPr>
        <p:spPr>
          <a:xfrm flipV="1">
            <a:off x="4058668" y="1972433"/>
            <a:ext cx="823572" cy="795353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endCxn id="6" idx="1"/>
          </p:cNvCxnSpPr>
          <p:nvPr/>
        </p:nvCxnSpPr>
        <p:spPr>
          <a:xfrm flipV="1">
            <a:off x="2134641" y="2767786"/>
            <a:ext cx="800491" cy="27015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Elbow Connector 15"/>
          <p:cNvCxnSpPr/>
          <p:nvPr/>
        </p:nvCxnSpPr>
        <p:spPr>
          <a:xfrm>
            <a:off x="4058668" y="2920187"/>
            <a:ext cx="823572" cy="546160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21934" y="4344022"/>
            <a:ext cx="487660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Issues</a:t>
            </a:r>
            <a:endParaRPr lang="en-US" sz="2400" dirty="0" smtClean="0"/>
          </a:p>
          <a:p>
            <a:r>
              <a:rPr lang="en-US" sz="2400" dirty="0" smtClean="0"/>
              <a:t>How big to make table?</a:t>
            </a:r>
          </a:p>
          <a:p>
            <a:r>
              <a:rPr lang="en-US" sz="2400" dirty="0" smtClean="0"/>
              <a:t>If we get it wrong, </a:t>
            </a:r>
            <a:r>
              <a:rPr lang="en-US" sz="2400" b="1" dirty="0" smtClean="0"/>
              <a:t>either</a:t>
            </a:r>
          </a:p>
          <a:p>
            <a:r>
              <a:rPr lang="en-US" sz="2400" dirty="0" smtClean="0"/>
              <a:t> </a:t>
            </a:r>
            <a:r>
              <a:rPr lang="en-US" sz="2400" i="1" dirty="0" smtClean="0"/>
              <a:t>waste space</a:t>
            </a:r>
            <a:r>
              <a:rPr lang="en-US" sz="2400" dirty="0" smtClean="0"/>
              <a:t>, </a:t>
            </a:r>
            <a:r>
              <a:rPr lang="en-US" sz="2400" b="1" dirty="0" smtClean="0"/>
              <a:t>or </a:t>
            </a:r>
          </a:p>
          <a:p>
            <a:r>
              <a:rPr lang="en-US" sz="2400" i="1" dirty="0" smtClean="0"/>
              <a:t> end up with long overflow chains, </a:t>
            </a:r>
            <a:r>
              <a:rPr lang="en-US" sz="2400" b="1" dirty="0" smtClean="0"/>
              <a:t>or</a:t>
            </a:r>
          </a:p>
          <a:p>
            <a:r>
              <a:rPr lang="en-US" sz="2400" i="1" dirty="0" smtClean="0"/>
              <a:t> have to rehash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522772" y="3037938"/>
            <a:ext cx="19906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e.g., H(x) = x mod n</a:t>
            </a:r>
          </a:p>
        </p:txBody>
      </p:sp>
    </p:spTree>
    <p:extLst>
      <p:ext uri="{BB962C8B-B14F-4D97-AF65-F5344CB8AC3E}">
        <p14:creationId xmlns:p14="http://schemas.microsoft.com/office/powerpoint/2010/main" val="1168065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Extensible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419" y="1600200"/>
            <a:ext cx="8686800" cy="4525963"/>
          </a:xfrm>
        </p:spPr>
        <p:txBody>
          <a:bodyPr/>
          <a:lstStyle/>
          <a:p>
            <a:r>
              <a:rPr lang="en-US" dirty="0" smtClean="0"/>
              <a:t>Create a family of hash tables parameterized by k</a:t>
            </a:r>
          </a:p>
          <a:p>
            <a:pPr marL="0" indent="0">
              <a:buNone/>
            </a:pPr>
            <a:r>
              <a:rPr lang="en-US" dirty="0" smtClean="0"/>
              <a:t>					</a:t>
            </a:r>
            <a:r>
              <a:rPr lang="en-US" dirty="0" err="1" smtClean="0"/>
              <a:t>H</a:t>
            </a:r>
            <a:r>
              <a:rPr lang="en-US" baseline="-25000" dirty="0" err="1" smtClean="0"/>
              <a:t>k</a:t>
            </a:r>
            <a:r>
              <a:rPr lang="en-US" dirty="0" smtClean="0"/>
              <a:t>(x) = H(x) mod 2</a:t>
            </a:r>
            <a:r>
              <a:rPr lang="en-US" baseline="30000" dirty="0" smtClean="0"/>
              <a:t>k</a:t>
            </a:r>
            <a:endParaRPr lang="en-US" baseline="30000" dirty="0"/>
          </a:p>
          <a:p>
            <a:r>
              <a:rPr lang="en-US" dirty="0" smtClean="0"/>
              <a:t>Start with k = 1  (2 hash buckets)</a:t>
            </a:r>
          </a:p>
          <a:p>
            <a:r>
              <a:rPr lang="en-US" dirty="0" smtClean="0"/>
              <a:t>Use a directory structure to keep track of which bucket (page) each hash value maps to</a:t>
            </a:r>
          </a:p>
          <a:p>
            <a:r>
              <a:rPr lang="en-US" dirty="0" smtClean="0"/>
              <a:t>When a bucket overflows, increment k (if needed), create a new bucket, rehash keys in overflowing bucket, and update directory</a:t>
            </a:r>
          </a:p>
        </p:txBody>
      </p:sp>
    </p:spTree>
    <p:extLst>
      <p:ext uri="{BB962C8B-B14F-4D97-AF65-F5344CB8AC3E}">
        <p14:creationId xmlns:p14="http://schemas.microsoft.com/office/powerpoint/2010/main" val="15280513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k=1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1036140" y="5404409"/>
            <a:ext cx="16434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02004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1036140" y="2479552"/>
          <a:ext cx="2269426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34713"/>
                <a:gridCol w="1134713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err="1" smtClean="0"/>
                        <a:t>H</a:t>
                      </a:r>
                      <a:r>
                        <a:rPr lang="en-US" sz="2800" b="1" baseline="-25000" dirty="0" err="1" smtClean="0"/>
                        <a:t>k</a:t>
                      </a:r>
                      <a:r>
                        <a:rPr lang="en-US" sz="2800" b="1" dirty="0" smtClean="0"/>
                        <a:t>(x)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Page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2800" b="1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036140" y="1417638"/>
            <a:ext cx="226942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Directory</a:t>
            </a:r>
          </a:p>
          <a:p>
            <a:pPr algn="ctr"/>
            <a:r>
              <a:rPr lang="en-US" sz="2800" dirty="0" smtClean="0"/>
              <a:t>k=1</a:t>
            </a:r>
            <a:endParaRPr lang="en-US" sz="2800" dirty="0"/>
          </a:p>
        </p:txBody>
      </p:sp>
      <p:sp>
        <p:nvSpPr>
          <p:cNvPr id="8" name="TextBox 7"/>
          <p:cNvSpPr txBox="1"/>
          <p:nvPr/>
        </p:nvSpPr>
        <p:spPr>
          <a:xfrm>
            <a:off x="5427883" y="1848719"/>
            <a:ext cx="22694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dirty="0" smtClean="0"/>
              <a:t>Hash Table</a:t>
            </a:r>
            <a:endParaRPr lang="en-US" sz="2800" dirty="0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/>
          </p:nvPr>
        </p:nvGraphicFramePr>
        <p:xfrm>
          <a:off x="4662185" y="2479552"/>
          <a:ext cx="3349612" cy="244348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674806"/>
                <a:gridCol w="590547"/>
                <a:gridCol w="578271"/>
                <a:gridCol w="505988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0" dirty="0" smtClean="0">
                          <a:solidFill>
                            <a:srgbClr val="000000"/>
                          </a:solidFill>
                        </a:rPr>
                        <a:t>Page</a:t>
                      </a:r>
                      <a:r>
                        <a:rPr lang="en-US" sz="1800" b="0" baseline="0" dirty="0" smtClean="0">
                          <a:solidFill>
                            <a:srgbClr val="000000"/>
                          </a:solidFill>
                        </a:rPr>
                        <a:t> Number</a:t>
                      </a:r>
                      <a:endParaRPr lang="en-US" sz="18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noFill/>
                  </a:tcPr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Page</a:t>
                      </a:r>
                      <a:r>
                        <a:rPr lang="en-US" baseline="0" dirty="0" smtClean="0"/>
                        <a:t> Contents</a:t>
                      </a:r>
                      <a:endParaRPr lang="en-US" dirty="0"/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rgbClr val="FFFF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solidFill>
                      <a:srgbClr val="FFFFFF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0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r>
                        <a:rPr lang="en-US" sz="2800" b="1" dirty="0" smtClean="0"/>
                        <a:t>1</a:t>
                      </a:r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pPr algn="r"/>
                      <a:endParaRPr lang="en-US" sz="2800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11" name="TextBox 10"/>
          <p:cNvSpPr txBox="1"/>
          <p:nvPr/>
        </p:nvSpPr>
        <p:spPr>
          <a:xfrm>
            <a:off x="1036139" y="5751570"/>
            <a:ext cx="561234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Insert records with keys 0, 0, 2, 3, 2</a:t>
            </a:r>
            <a:endParaRPr lang="en-US" sz="2400" dirty="0"/>
          </a:p>
        </p:txBody>
      </p:sp>
      <p:sp>
        <p:nvSpPr>
          <p:cNvPr id="12" name="Rectangle 11"/>
          <p:cNvSpPr/>
          <p:nvPr/>
        </p:nvSpPr>
        <p:spPr>
          <a:xfrm>
            <a:off x="926698" y="5414656"/>
            <a:ext cx="186229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b="1" dirty="0" err="1" smtClean="0"/>
              <a:t>H</a:t>
            </a:r>
            <a:r>
              <a:rPr lang="en-US" b="1" baseline="-25000" dirty="0" err="1" smtClean="0"/>
              <a:t>k</a:t>
            </a:r>
            <a:r>
              <a:rPr lang="en-US" b="1" dirty="0" smtClean="0"/>
              <a:t>(x) = x mod 2^k</a:t>
            </a:r>
            <a:endParaRPr lang="en-US" b="1" dirty="0"/>
          </a:p>
        </p:txBody>
      </p:sp>
      <p:sp>
        <p:nvSpPr>
          <p:cNvPr id="3" name="Rectangle 2"/>
          <p:cNvSpPr/>
          <p:nvPr/>
        </p:nvSpPr>
        <p:spPr>
          <a:xfrm>
            <a:off x="4018807" y="3244334"/>
            <a:ext cx="128675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0 mod 2 = 0</a:t>
            </a:r>
            <a:endParaRPr lang="en-US" dirty="0"/>
          </a:p>
        </p:txBody>
      </p:sp>
      <p:sp>
        <p:nvSpPr>
          <p:cNvPr id="4" name="Down Arrow 3"/>
          <p:cNvSpPr/>
          <p:nvPr/>
        </p:nvSpPr>
        <p:spPr>
          <a:xfrm>
            <a:off x="4074835" y="5433330"/>
            <a:ext cx="276562" cy="369332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Elbow Connector 9"/>
          <p:cNvCxnSpPr/>
          <p:nvPr/>
        </p:nvCxnSpPr>
        <p:spPr>
          <a:xfrm flipV="1">
            <a:off x="3305566" y="2931807"/>
            <a:ext cx="3118812" cy="312527"/>
          </a:xfrm>
          <a:prstGeom prst="bentConnector3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>
          <a:xfrm>
            <a:off x="6461730" y="2833158"/>
            <a:ext cx="3666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b="1" dirty="0" smtClean="0"/>
              <a:t>0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059334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7|2.4|5.3|0.7|0.6|0.5|10|5|6|7.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1.1|6.3|8.3|2|4|5.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2|0.2|0.6|1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2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3.1|28.2|13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12.2|3.2|9.3|12.7|5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0.6|23.1|28.2|6.8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3|53.2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4|1.9|5.8|8.3|20.1|35.3|11.6|3.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E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1|1.1|0.5|0.5|0.7|0.7|3.8|0.9|1.5|1.4|7|2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9|78.1|14.9|2.7|26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E6|21.4|10.6|4|16.4|12.2|1.6|7.8|5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6|1.8|4.6|0.5|0.5|0.5|0.2|3.5|0.8|3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22.4|5.4|2.8|3.5|2.3|14.3|1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4.7|14.3|11.5|2.8|2.2|3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3.9|23.9|12.9|30.5|7.6|0.8|4.8|4.6|3.8|0.6|0.5|7.2"/>
</p:tagLst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5799</TotalTime>
  <Words>3056</Words>
  <Application>Microsoft Macintosh PowerPoint</Application>
  <PresentationFormat>On-screen Show (4:3)</PresentationFormat>
  <Paragraphs>1017</Paragraphs>
  <Slides>58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58</vt:i4>
      </vt:variant>
    </vt:vector>
  </HeadingPairs>
  <TitlesOfParts>
    <vt:vector size="79" baseType="lpstr">
      <vt:lpstr>Arial Bold</vt:lpstr>
      <vt:lpstr>Arial Bold Italic</vt:lpstr>
      <vt:lpstr>Calibri</vt:lpstr>
      <vt:lpstr>Candara</vt:lpstr>
      <vt:lpstr>Candara Bold</vt:lpstr>
      <vt:lpstr>Chalkboard</vt:lpstr>
      <vt:lpstr>Chalkboard Bold</vt:lpstr>
      <vt:lpstr>Courier</vt:lpstr>
      <vt:lpstr>Courier New</vt:lpstr>
      <vt:lpstr>Courier New Bold</vt:lpstr>
      <vt:lpstr>Helvetica</vt:lpstr>
      <vt:lpstr>ＭＳ Ｐゴシック</vt:lpstr>
      <vt:lpstr>Wingdings</vt:lpstr>
      <vt:lpstr>ヒラギノ明朝 ProN W3</vt:lpstr>
      <vt:lpstr>ヒラギノ角ゴ ProN W3</vt:lpstr>
      <vt:lpstr>ヒラギノ角ゴ ProN W6</vt:lpstr>
      <vt:lpstr>Arial</vt:lpstr>
      <vt:lpstr>Office Theme</vt:lpstr>
      <vt:lpstr>2_Office Theme</vt:lpstr>
      <vt:lpstr>Title &amp; Bullets</vt:lpstr>
      <vt:lpstr>1_Title &amp; Bullets</vt:lpstr>
      <vt:lpstr>6.830 Lecture 7 </vt:lpstr>
      <vt:lpstr>Study Break (Last Time)</vt:lpstr>
      <vt:lpstr>Seq Scan Grades</vt:lpstr>
      <vt:lpstr>NL Join Grades and Students</vt:lpstr>
      <vt:lpstr>Indexes</vt:lpstr>
      <vt:lpstr>Hash Index</vt:lpstr>
      <vt:lpstr>Extensible Hashing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Indexes</vt:lpstr>
      <vt:lpstr>B+Trees</vt:lpstr>
      <vt:lpstr>B+Trees</vt:lpstr>
      <vt:lpstr>PowerPoint Presentation</vt:lpstr>
      <vt:lpstr>Properties of B+Trees</vt:lpstr>
      <vt:lpstr>Indexes Recap</vt:lpstr>
      <vt:lpstr>B+Trees are Inappropriate For Multi-dimensional Data</vt:lpstr>
      <vt:lpstr>Example of the Problem</vt:lpstr>
      <vt:lpstr>R-Trees / Spatial Indexes</vt:lpstr>
      <vt:lpstr>R-Trees / Spatial Indexes</vt:lpstr>
      <vt:lpstr>R-Trees / Spatial Indexes</vt:lpstr>
      <vt:lpstr>PowerPoint Presentation</vt:lpstr>
      <vt:lpstr>PowerPoint Presentation</vt:lpstr>
      <vt:lpstr>Quad-Tree</vt:lpstr>
      <vt:lpstr>Quad-Tree</vt:lpstr>
      <vt:lpstr>Quad-Tree</vt:lpstr>
      <vt:lpstr>Study Break</vt:lpstr>
      <vt:lpstr>Typical Database Setup</vt:lpstr>
      <vt:lpstr>How Long Does a Scan Take?</vt:lpstr>
      <vt:lpstr>Column Representation Reduces Scan Time</vt:lpstr>
      <vt:lpstr>When Are Columns Right?</vt:lpstr>
      <vt:lpstr>C-Store: Rethinking Database Design from the Ground Up</vt:lpstr>
      <vt:lpstr>Query Processing Example</vt:lpstr>
      <vt:lpstr>Query Processing Example</vt:lpstr>
      <vt:lpstr>Query Processing Example</vt:lpstr>
      <vt:lpstr>Why Compress?</vt:lpstr>
      <vt:lpstr>Column-Oriented Compression</vt:lpstr>
      <vt:lpstr>Operating on Compressed Data</vt:lpstr>
      <vt:lpstr>Direct Operation Optimizations</vt:lpstr>
      <vt:lpstr>TPC-H Compression Performance</vt:lpstr>
      <vt:lpstr>Compression + Sorting is a Huge Win</vt:lpstr>
      <vt:lpstr>Write Performance</vt:lpstr>
      <vt:lpstr>When to Rewrite ROS Objects?</vt:lpstr>
      <vt:lpstr>C-Store Performance</vt:lpstr>
      <vt:lpstr>Emulating a Column Store</vt:lpstr>
      <vt:lpstr>Two Emulation Approaches</vt:lpstr>
      <vt:lpstr>Bottom Line</vt:lpstr>
      <vt:lpstr>Problems with Vertical Partitioning</vt:lpstr>
      <vt:lpstr>Problems with Index-Only Plans</vt:lpstr>
      <vt:lpstr>Recommendations for Row-Store Designers</vt:lpstr>
    </vt:vector>
  </TitlesOfParts>
  <Company>MIT</Company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6.830 Lecture 10 </dc:title>
  <dc:creator>Sam Madden</dc:creator>
  <cp:lastModifiedBy>Samuel R Madden</cp:lastModifiedBy>
  <cp:revision>46</cp:revision>
  <dcterms:created xsi:type="dcterms:W3CDTF">2013-03-10T21:37:40Z</dcterms:created>
  <dcterms:modified xsi:type="dcterms:W3CDTF">2017-09-27T18:24:33Z</dcterms:modified>
</cp:coreProperties>
</file>

<file path=docProps/thumbnail.jpeg>
</file>